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5"/>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9958" autoAdjust="0"/>
    <p:restoredTop sz="94660"/>
  </p:normalViewPr>
  <p:slideViewPr>
    <p:cSldViewPr snapToGrid="0">
      <p:cViewPr varScale="1">
        <p:scale>
          <a:sx n="58" d="100"/>
          <a:sy n="58" d="100"/>
        </p:scale>
        <p:origin x="-78" y="-31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891C5C-2B70-42A9-8CC7-033805DF8EC6}" type="datetimeFigureOut">
              <a:rPr lang="ru-RU" smtClean="0"/>
              <a:pPr/>
              <a:t>04.09.2017</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20FF1F-E2A8-4E51-85D0-E5507B2B36A2}" type="slidenum">
              <a:rPr lang="ru-RU" smtClean="0"/>
              <a:pPr/>
              <a:t>‹#›</a:t>
            </a:fld>
            <a:endParaRPr lang="ru-RU"/>
          </a:p>
        </p:txBody>
      </p:sp>
    </p:spTree>
    <p:extLst>
      <p:ext uri="{BB962C8B-B14F-4D97-AF65-F5344CB8AC3E}">
        <p14:creationId xmlns:p14="http://schemas.microsoft.com/office/powerpoint/2010/main" xmlns="" val="30007653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6867" name="Заметки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smtClean="0"/>
          </a:p>
        </p:txBody>
      </p:sp>
      <p:sp>
        <p:nvSpPr>
          <p:cNvPr id="27652" name="Номер слайда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0E8202D-8141-4200-8C2A-579DC9BAB376}" type="slidenum">
              <a:rPr lang="ru-RU">
                <a:latin typeface="Calibri" panose="020F0502020204030204" pitchFamily="34" charset="0"/>
              </a:rPr>
              <a:pPr eaLnBrk="1" hangingPunct="1"/>
              <a:t>7</a:t>
            </a:fld>
            <a:endParaRPr lang="ru-RU">
              <a:latin typeface="Calibri" panose="020F0502020204030204" pitchFamily="34" charset="0"/>
            </a:endParaRPr>
          </a:p>
        </p:txBody>
      </p:sp>
    </p:spTree>
    <p:extLst>
      <p:ext uri="{BB962C8B-B14F-4D97-AF65-F5344CB8AC3E}">
        <p14:creationId xmlns:p14="http://schemas.microsoft.com/office/powerpoint/2010/main" xmlns="" val="6148516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xmlns=""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ru-RU" smtClean="0"/>
              <a:t>Образец заголовка</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pPr/>
              <a:t>9/4/2017</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9/4/2017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ru-RU" smtClean="0"/>
              <a:t>Образец заголовка</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dirty="0"/>
              <a:pPr/>
              <a:t>9/4/2017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pPr/>
              <a:t>9/4/2017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41410" y="3073397"/>
            <a:ext cx="4878391" cy="271780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72200" y="3073397"/>
            <a:ext cx="4875210" cy="271780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pPr/>
              <a:t>9/4/2017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pPr/>
              <a:t>9/4/2017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pPr/>
              <a:t>9/4/2017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pPr/>
              <a:t>9/4/2017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pPr/>
              <a:t>9/4/2017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ru-RU" smtClean="0"/>
              <a:t>Вставка рисунка</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pPr/>
              <a:t>9/4/2017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ru-RU" smtClean="0"/>
              <a:t>Образец заголовка</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pPr/>
              <a:t>9/4/2017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pPr/>
              <a:t>9/4/2017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ru-RU" smtClean="0"/>
              <a:t>Образец заголовка</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pPr/>
              <a:t>9/4/2017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ru-RU" smtClean="0"/>
              <a:t>Образец заголовка</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dirty="0"/>
              <a:pPr/>
              <a:t>9/4/2017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ru-RU" smtClean="0"/>
              <a:t>Образец заголовка</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ru-RU" smtClean="0"/>
              <a:t>Вставка рисунка</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ru-RU" smtClean="0"/>
              <a:t>Вставка рисунка</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ru-RU" smtClean="0"/>
              <a:t>Вставка рисунка</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dirty="0"/>
              <a:pPr/>
              <a:t>9/4/2017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9/4/2017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9/4/2017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xmlns=""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9/4/2017</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Заголовок 1"/>
          <p:cNvSpPr>
            <a:spLocks noGrp="1"/>
          </p:cNvSpPr>
          <p:nvPr>
            <p:ph type="ctrTitle" idx="4294967295"/>
          </p:nvPr>
        </p:nvSpPr>
        <p:spPr>
          <a:xfrm>
            <a:off x="2640013" y="836613"/>
            <a:ext cx="5903912" cy="5040312"/>
          </a:xfrm>
        </p:spPr>
        <p:txBody>
          <a:bodyPr/>
          <a:lstStyle/>
          <a:p>
            <a:pPr algn="r" eaLnBrk="1" hangingPunct="1"/>
            <a:r>
              <a:rPr lang="ru-RU" sz="2000" dirty="0"/>
              <a:t>Алгебра 8</a:t>
            </a:r>
            <a:br>
              <a:rPr lang="ru-RU" sz="2000" dirty="0"/>
            </a:br>
            <a:r>
              <a:rPr lang="ru-RU" dirty="0" smtClean="0"/>
              <a:t/>
            </a:r>
            <a:br>
              <a:rPr lang="ru-RU" dirty="0" smtClean="0"/>
            </a:br>
            <a:r>
              <a:rPr lang="ru-RU" dirty="0" smtClean="0"/>
              <a:t>Сбор и группировка статистических данных </a:t>
            </a:r>
            <a:br>
              <a:rPr lang="ru-RU" dirty="0" smtClean="0"/>
            </a:br>
            <a:r>
              <a:rPr lang="ru-RU" dirty="0" smtClean="0"/>
              <a:t/>
            </a:r>
            <a:br>
              <a:rPr lang="ru-RU" dirty="0" smtClean="0"/>
            </a:br>
            <a:endParaRPr lang="ru-RU" sz="2000" dirty="0"/>
          </a:p>
        </p:txBody>
      </p:sp>
    </p:spTree>
    <p:extLst>
      <p:ext uri="{BB962C8B-B14F-4D97-AF65-F5344CB8AC3E}">
        <p14:creationId xmlns:p14="http://schemas.microsoft.com/office/powerpoint/2010/main" xmlns="" val="34974368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a:bodyPr>
          <a:lstStyle/>
          <a:p>
            <a:pPr>
              <a:defRPr/>
            </a:pPr>
            <a:r>
              <a:rPr lang="ru-RU" dirty="0" smtClean="0">
                <a:solidFill>
                  <a:srgbClr val="009900"/>
                </a:solidFill>
              </a:rPr>
              <a:t>Сбор и группировка статистических данных</a:t>
            </a:r>
            <a:endParaRPr lang="ru-RU" dirty="0">
              <a:solidFill>
                <a:srgbClr val="009900"/>
              </a:solidFill>
            </a:endParaRPr>
          </a:p>
        </p:txBody>
      </p:sp>
      <p:sp>
        <p:nvSpPr>
          <p:cNvPr id="3075" name="Содержимое 2"/>
          <p:cNvSpPr>
            <a:spLocks noGrp="1"/>
          </p:cNvSpPr>
          <p:nvPr>
            <p:ph idx="1"/>
          </p:nvPr>
        </p:nvSpPr>
        <p:spPr/>
        <p:txBody>
          <a:bodyPr/>
          <a:lstStyle/>
          <a:p>
            <a:pPr eaLnBrk="1" hangingPunct="1">
              <a:buFont typeface="Arial" panose="020B0604020202020204" pitchFamily="34" charset="0"/>
              <a:buNone/>
            </a:pPr>
            <a:endParaRPr lang="ru-RU" smtClean="0"/>
          </a:p>
          <a:p>
            <a:pPr eaLnBrk="1" hangingPunct="1">
              <a:buFont typeface="Arial" panose="020B0604020202020204" pitchFamily="34" charset="0"/>
              <a:buNone/>
            </a:pPr>
            <a:r>
              <a:rPr lang="ru-RU" smtClean="0"/>
              <a:t>Для обобщения и систематизации данных, полученных в результате статистического наблюдения, их по какому-либо признаку разбивают на группы и результаты группировки сводят в таблицы.</a:t>
            </a:r>
          </a:p>
        </p:txBody>
      </p:sp>
    </p:spTree>
    <p:extLst>
      <p:ext uri="{BB962C8B-B14F-4D97-AF65-F5344CB8AC3E}">
        <p14:creationId xmlns:p14="http://schemas.microsoft.com/office/powerpoint/2010/main" xmlns="" val="19131250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Заголовок 1"/>
          <p:cNvSpPr>
            <a:spLocks noGrp="1"/>
          </p:cNvSpPr>
          <p:nvPr>
            <p:ph type="title"/>
          </p:nvPr>
        </p:nvSpPr>
        <p:spPr/>
        <p:txBody>
          <a:bodyPr/>
          <a:lstStyle/>
          <a:p>
            <a:pPr eaLnBrk="1" hangingPunct="1"/>
            <a:r>
              <a:rPr lang="ru-RU" smtClean="0">
                <a:solidFill>
                  <a:srgbClr val="009900"/>
                </a:solidFill>
              </a:rPr>
              <a:t>Пример 1</a:t>
            </a:r>
          </a:p>
        </p:txBody>
      </p:sp>
      <p:sp>
        <p:nvSpPr>
          <p:cNvPr id="3" name="Содержимое 2"/>
          <p:cNvSpPr>
            <a:spLocks noGrp="1"/>
          </p:cNvSpPr>
          <p:nvPr>
            <p:ph idx="1"/>
          </p:nvPr>
        </p:nvSpPr>
        <p:spPr/>
        <p:txBody>
          <a:bodyPr rtlCol="0">
            <a:normAutofit/>
          </a:bodyPr>
          <a:lstStyle/>
          <a:p>
            <a:pPr marL="365760" indent="-256032">
              <a:buClr>
                <a:schemeClr val="accent3"/>
              </a:buClr>
              <a:buNone/>
              <a:defRPr/>
            </a:pPr>
            <a:r>
              <a:rPr lang="ru-RU" dirty="0" smtClean="0"/>
              <a:t>Администрация школы решила проверить математическую подготовку восьмиклассников. С этой целью был составлен тест, содержащий 9 заданий. Работу выполняли 40 учащихся школы. При проверке каждой работы учитель отмечал число верно выполненных заданий. В результате был составлен такой ряд чисел:</a:t>
            </a:r>
          </a:p>
          <a:p>
            <a:pPr marL="365760" indent="-256032">
              <a:buClr>
                <a:schemeClr val="accent3"/>
              </a:buClr>
              <a:buNone/>
              <a:defRPr/>
            </a:pPr>
            <a:r>
              <a:rPr lang="ru-RU" dirty="0" smtClean="0"/>
              <a:t>6, 5, 4, 0, 4, 5, 7, 9, 1, 6, 8, 7, 9, 5, 8, 6, 7, 2, 5, 7,</a:t>
            </a:r>
          </a:p>
          <a:p>
            <a:pPr marL="365760" indent="-256032">
              <a:buClr>
                <a:schemeClr val="accent3"/>
              </a:buClr>
              <a:buNone/>
              <a:defRPr/>
            </a:pPr>
            <a:r>
              <a:rPr lang="ru-RU" dirty="0" smtClean="0"/>
              <a:t>6, 3, 4, 4, 5, 6, 8, 6, 7, 7, 4, 3, 5, 9, 6, 7, 8, 6, 9, 8.</a:t>
            </a:r>
            <a:endParaRPr lang="ru-RU" dirty="0"/>
          </a:p>
        </p:txBody>
      </p:sp>
    </p:spTree>
    <p:extLst>
      <p:ext uri="{BB962C8B-B14F-4D97-AF65-F5344CB8AC3E}">
        <p14:creationId xmlns:p14="http://schemas.microsoft.com/office/powerpoint/2010/main" xmlns="" val="1024982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Заголовок 1"/>
          <p:cNvSpPr>
            <a:spLocks noGrp="1"/>
          </p:cNvSpPr>
          <p:nvPr>
            <p:ph type="title"/>
          </p:nvPr>
        </p:nvSpPr>
        <p:spPr/>
        <p:txBody>
          <a:bodyPr/>
          <a:lstStyle/>
          <a:p>
            <a:pPr eaLnBrk="1" hangingPunct="1"/>
            <a:r>
              <a:rPr lang="ru-RU" smtClean="0">
                <a:solidFill>
                  <a:srgbClr val="009900"/>
                </a:solidFill>
              </a:rPr>
              <a:t>Пример 1</a:t>
            </a:r>
          </a:p>
        </p:txBody>
      </p:sp>
      <p:sp>
        <p:nvSpPr>
          <p:cNvPr id="8195" name="Содержимое 2"/>
          <p:cNvSpPr>
            <a:spLocks noGrp="1"/>
          </p:cNvSpPr>
          <p:nvPr>
            <p:ph idx="1"/>
          </p:nvPr>
        </p:nvSpPr>
        <p:spPr>
          <a:xfrm>
            <a:off x="1981201" y="1600201"/>
            <a:ext cx="8435975" cy="4525963"/>
          </a:xfrm>
        </p:spPr>
        <p:txBody>
          <a:bodyPr rtlCol="0">
            <a:normAutofit/>
          </a:bodyPr>
          <a:lstStyle/>
          <a:p>
            <a:pPr>
              <a:buNone/>
              <a:defRPr/>
            </a:pPr>
            <a:r>
              <a:rPr lang="ru-RU" smtClean="0"/>
              <a:t>6, 5, 4, 0, 4, 5, 7, 9, 1, 6, 8, 7, 9, 5, 8, 6, 7, 2, 5, 7,</a:t>
            </a:r>
          </a:p>
          <a:p>
            <a:pPr>
              <a:buNone/>
              <a:defRPr/>
            </a:pPr>
            <a:r>
              <a:rPr lang="ru-RU" smtClean="0"/>
              <a:t>6, 3, 4, 4, 5, 6, 8, 6, 7, 7, 4, 3, 5, 9, 6, 7, 8, 6, 9, 8 </a:t>
            </a:r>
          </a:p>
          <a:p>
            <a:pPr>
              <a:buNone/>
              <a:defRPr/>
            </a:pPr>
            <a:endParaRPr lang="ru-RU" smtClean="0"/>
          </a:p>
          <a:p>
            <a:pPr>
              <a:buNone/>
              <a:defRPr/>
            </a:pPr>
            <a:r>
              <a:rPr lang="ru-RU" smtClean="0"/>
              <a:t>Для того чтобы удобно было анализировать полученные данные, упорядочим этот ряд:</a:t>
            </a:r>
          </a:p>
          <a:p>
            <a:pPr algn="ctr">
              <a:buNone/>
              <a:defRPr/>
            </a:pPr>
            <a:r>
              <a:rPr lang="ru-RU" smtClean="0"/>
              <a:t>0, 1, 2, 3, 3, 4, 4, 4, 4, 4,</a:t>
            </a:r>
          </a:p>
          <a:p>
            <a:pPr algn="ctr">
              <a:buNone/>
              <a:defRPr/>
            </a:pPr>
            <a:r>
              <a:rPr lang="ru-RU" smtClean="0"/>
              <a:t>5, 5, 5, 5, 5, 6, 6, 6, 6, 6, 6, б, 6,</a:t>
            </a:r>
          </a:p>
          <a:p>
            <a:pPr algn="ctr">
              <a:buNone/>
              <a:defRPr/>
            </a:pPr>
            <a:r>
              <a:rPr lang="ru-RU" smtClean="0"/>
              <a:t>7, 7, 7, 7, 7, 7, 7, 8, 8, 8, 8, 8, 9, 9, 9, 9.</a:t>
            </a:r>
          </a:p>
          <a:p>
            <a:pPr>
              <a:buNone/>
              <a:defRPr/>
            </a:pPr>
            <a:endParaRPr lang="ru-RU" smtClean="0"/>
          </a:p>
        </p:txBody>
      </p:sp>
    </p:spTree>
    <p:extLst>
      <p:ext uri="{BB962C8B-B14F-4D97-AF65-F5344CB8AC3E}">
        <p14:creationId xmlns:p14="http://schemas.microsoft.com/office/powerpoint/2010/main" xmlns="" val="9763507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nvGraphicFramePr>
        <p:xfrm>
          <a:off x="1774825" y="4724401"/>
          <a:ext cx="8496300" cy="1280449"/>
        </p:xfrm>
        <a:graphic>
          <a:graphicData uri="http://schemas.openxmlformats.org/drawingml/2006/table">
            <a:tbl>
              <a:tblPr firstRow="1" bandRow="1">
                <a:tableStyleId>{5C22544A-7EE6-4342-B048-85BDC9FD1C3A}</a:tableStyleId>
              </a:tblPr>
              <a:tblGrid>
                <a:gridCol w="2538296"/>
                <a:gridCol w="743416"/>
                <a:gridCol w="669074"/>
                <a:gridCol w="594733"/>
                <a:gridCol w="594733"/>
                <a:gridCol w="594733"/>
                <a:gridCol w="594733"/>
                <a:gridCol w="594733"/>
                <a:gridCol w="594733"/>
                <a:gridCol w="520392"/>
                <a:gridCol w="456724"/>
              </a:tblGrid>
              <a:tr h="640484">
                <a:tc>
                  <a:txBody>
                    <a:bodyPr/>
                    <a:lstStyle/>
                    <a:p>
                      <a:pPr algn="ctr"/>
                      <a:r>
                        <a:rPr lang="ru-RU" sz="1800" dirty="0" smtClean="0"/>
                        <a:t>Число верно </a:t>
                      </a:r>
                      <a:r>
                        <a:rPr lang="ru-RU" sz="1800" dirty="0" err="1" smtClean="0"/>
                        <a:t>выполенных</a:t>
                      </a:r>
                      <a:r>
                        <a:rPr lang="ru-RU" sz="1800" dirty="0" smtClean="0"/>
                        <a:t> заданий</a:t>
                      </a:r>
                      <a:endParaRPr lang="ru-RU" sz="1800" dirty="0"/>
                    </a:p>
                  </a:txBody>
                  <a:tcPr marL="91433" marR="91433" marT="45749" marB="45749"/>
                </a:tc>
                <a:tc>
                  <a:txBody>
                    <a:bodyPr/>
                    <a:lstStyle/>
                    <a:p>
                      <a:pPr algn="ctr"/>
                      <a:r>
                        <a:rPr lang="ru-RU" sz="1800" dirty="0" smtClean="0"/>
                        <a:t>0</a:t>
                      </a:r>
                      <a:endParaRPr lang="ru-RU" sz="1800" dirty="0"/>
                    </a:p>
                  </a:txBody>
                  <a:tcPr marL="91433" marR="91433" marT="45749" marB="45749"/>
                </a:tc>
                <a:tc>
                  <a:txBody>
                    <a:bodyPr/>
                    <a:lstStyle/>
                    <a:p>
                      <a:pPr algn="ctr"/>
                      <a:r>
                        <a:rPr lang="ru-RU" sz="1800" dirty="0" smtClean="0"/>
                        <a:t>1</a:t>
                      </a:r>
                      <a:endParaRPr lang="ru-RU" sz="1800" dirty="0"/>
                    </a:p>
                  </a:txBody>
                  <a:tcPr marL="91433" marR="91433" marT="45749" marB="45749"/>
                </a:tc>
                <a:tc>
                  <a:txBody>
                    <a:bodyPr/>
                    <a:lstStyle/>
                    <a:p>
                      <a:pPr algn="ctr"/>
                      <a:r>
                        <a:rPr lang="ru-RU" sz="1800" dirty="0" smtClean="0"/>
                        <a:t>2</a:t>
                      </a:r>
                      <a:endParaRPr lang="ru-RU" sz="1800" dirty="0"/>
                    </a:p>
                  </a:txBody>
                  <a:tcPr marL="91433" marR="91433" marT="45749" marB="45749"/>
                </a:tc>
                <a:tc>
                  <a:txBody>
                    <a:bodyPr/>
                    <a:lstStyle/>
                    <a:p>
                      <a:pPr algn="ctr"/>
                      <a:r>
                        <a:rPr lang="ru-RU" sz="1800" dirty="0" smtClean="0"/>
                        <a:t>3</a:t>
                      </a:r>
                      <a:endParaRPr lang="ru-RU" sz="1800" dirty="0"/>
                    </a:p>
                  </a:txBody>
                  <a:tcPr marL="91433" marR="91433" marT="45749" marB="45749"/>
                </a:tc>
                <a:tc>
                  <a:txBody>
                    <a:bodyPr/>
                    <a:lstStyle/>
                    <a:p>
                      <a:pPr algn="ctr"/>
                      <a:r>
                        <a:rPr lang="ru-RU" sz="1800" dirty="0" smtClean="0"/>
                        <a:t>4</a:t>
                      </a:r>
                      <a:endParaRPr lang="ru-RU" sz="1800" dirty="0"/>
                    </a:p>
                  </a:txBody>
                  <a:tcPr marL="91433" marR="91433" marT="45749" marB="45749"/>
                </a:tc>
                <a:tc>
                  <a:txBody>
                    <a:bodyPr/>
                    <a:lstStyle/>
                    <a:p>
                      <a:pPr algn="ctr"/>
                      <a:r>
                        <a:rPr lang="ru-RU" sz="1800" dirty="0" smtClean="0"/>
                        <a:t>5</a:t>
                      </a:r>
                      <a:endParaRPr lang="ru-RU" sz="1800" dirty="0"/>
                    </a:p>
                  </a:txBody>
                  <a:tcPr marL="91433" marR="91433" marT="45749" marB="45749"/>
                </a:tc>
                <a:tc>
                  <a:txBody>
                    <a:bodyPr/>
                    <a:lstStyle/>
                    <a:p>
                      <a:pPr algn="ctr"/>
                      <a:r>
                        <a:rPr lang="ru-RU" sz="1800" dirty="0" smtClean="0"/>
                        <a:t>6</a:t>
                      </a:r>
                      <a:endParaRPr lang="ru-RU" sz="1800" dirty="0"/>
                    </a:p>
                  </a:txBody>
                  <a:tcPr marL="91433" marR="91433" marT="45749" marB="45749"/>
                </a:tc>
                <a:tc>
                  <a:txBody>
                    <a:bodyPr/>
                    <a:lstStyle/>
                    <a:p>
                      <a:pPr algn="ctr"/>
                      <a:r>
                        <a:rPr lang="ru-RU" sz="1800" dirty="0" smtClean="0"/>
                        <a:t>7</a:t>
                      </a:r>
                      <a:endParaRPr lang="ru-RU" sz="1800" dirty="0"/>
                    </a:p>
                  </a:txBody>
                  <a:tcPr marL="91433" marR="91433" marT="45749" marB="45749"/>
                </a:tc>
                <a:tc>
                  <a:txBody>
                    <a:bodyPr/>
                    <a:lstStyle/>
                    <a:p>
                      <a:pPr algn="ctr"/>
                      <a:r>
                        <a:rPr lang="ru-RU" sz="1800" dirty="0" smtClean="0"/>
                        <a:t>8</a:t>
                      </a:r>
                      <a:endParaRPr lang="ru-RU" sz="1800" dirty="0"/>
                    </a:p>
                  </a:txBody>
                  <a:tcPr marL="91433" marR="91433" marT="45749" marB="45749"/>
                </a:tc>
                <a:tc>
                  <a:txBody>
                    <a:bodyPr/>
                    <a:lstStyle/>
                    <a:p>
                      <a:pPr algn="ctr"/>
                      <a:r>
                        <a:rPr lang="ru-RU" sz="1800" dirty="0" smtClean="0"/>
                        <a:t>9</a:t>
                      </a:r>
                      <a:endParaRPr lang="ru-RU" sz="1800" dirty="0"/>
                    </a:p>
                  </a:txBody>
                  <a:tcPr marL="91433" marR="91433" marT="45749" marB="45749"/>
                </a:tc>
              </a:tr>
              <a:tr h="365991">
                <a:tc>
                  <a:txBody>
                    <a:bodyPr/>
                    <a:lstStyle/>
                    <a:p>
                      <a:pPr algn="ctr"/>
                      <a:r>
                        <a:rPr lang="ru-RU" sz="1800" dirty="0" smtClean="0"/>
                        <a:t>Частота</a:t>
                      </a:r>
                      <a:endParaRPr lang="ru-RU" sz="1800" dirty="0"/>
                    </a:p>
                  </a:txBody>
                  <a:tcPr marL="91433" marR="91433" marT="45749" marB="45749"/>
                </a:tc>
                <a:tc>
                  <a:txBody>
                    <a:bodyPr/>
                    <a:lstStyle/>
                    <a:p>
                      <a:pPr algn="ctr"/>
                      <a:r>
                        <a:rPr lang="ru-RU" sz="1800" dirty="0" smtClean="0"/>
                        <a:t>1</a:t>
                      </a:r>
                      <a:endParaRPr lang="ru-RU" sz="1800" dirty="0"/>
                    </a:p>
                  </a:txBody>
                  <a:tcPr marL="91433" marR="91433" marT="45749" marB="45749"/>
                </a:tc>
                <a:tc>
                  <a:txBody>
                    <a:bodyPr/>
                    <a:lstStyle/>
                    <a:p>
                      <a:pPr algn="ctr"/>
                      <a:r>
                        <a:rPr lang="ru-RU" sz="1800" dirty="0" smtClean="0"/>
                        <a:t>1</a:t>
                      </a:r>
                      <a:endParaRPr lang="ru-RU" sz="1800" dirty="0"/>
                    </a:p>
                  </a:txBody>
                  <a:tcPr marL="91433" marR="91433" marT="45749" marB="45749"/>
                </a:tc>
                <a:tc>
                  <a:txBody>
                    <a:bodyPr/>
                    <a:lstStyle/>
                    <a:p>
                      <a:pPr algn="ctr"/>
                      <a:r>
                        <a:rPr lang="ru-RU" sz="1800" dirty="0" smtClean="0"/>
                        <a:t>1</a:t>
                      </a:r>
                      <a:endParaRPr lang="ru-RU" sz="1800" dirty="0"/>
                    </a:p>
                  </a:txBody>
                  <a:tcPr marL="91433" marR="91433" marT="45749" marB="45749"/>
                </a:tc>
                <a:tc>
                  <a:txBody>
                    <a:bodyPr/>
                    <a:lstStyle/>
                    <a:p>
                      <a:pPr algn="ctr"/>
                      <a:r>
                        <a:rPr lang="ru-RU" sz="1800" dirty="0" smtClean="0"/>
                        <a:t>2</a:t>
                      </a:r>
                      <a:endParaRPr lang="ru-RU" sz="1800" dirty="0"/>
                    </a:p>
                  </a:txBody>
                  <a:tcPr marL="91433" marR="91433" marT="45749" marB="45749"/>
                </a:tc>
                <a:tc>
                  <a:txBody>
                    <a:bodyPr/>
                    <a:lstStyle/>
                    <a:p>
                      <a:pPr algn="ctr"/>
                      <a:r>
                        <a:rPr lang="ru-RU" sz="1800" dirty="0" smtClean="0"/>
                        <a:t>5</a:t>
                      </a:r>
                      <a:endParaRPr lang="ru-RU" sz="1800" dirty="0"/>
                    </a:p>
                  </a:txBody>
                  <a:tcPr marL="91433" marR="91433" marT="45749" marB="45749"/>
                </a:tc>
                <a:tc>
                  <a:txBody>
                    <a:bodyPr/>
                    <a:lstStyle/>
                    <a:p>
                      <a:pPr algn="ctr"/>
                      <a:r>
                        <a:rPr lang="ru-RU" sz="1800" dirty="0" smtClean="0"/>
                        <a:t>6</a:t>
                      </a:r>
                      <a:endParaRPr lang="ru-RU" sz="1800" dirty="0"/>
                    </a:p>
                  </a:txBody>
                  <a:tcPr marL="91433" marR="91433" marT="45749" marB="45749"/>
                </a:tc>
                <a:tc>
                  <a:txBody>
                    <a:bodyPr/>
                    <a:lstStyle/>
                    <a:p>
                      <a:pPr algn="ctr"/>
                      <a:r>
                        <a:rPr lang="ru-RU" sz="1800" dirty="0" smtClean="0"/>
                        <a:t>8</a:t>
                      </a:r>
                      <a:endParaRPr lang="ru-RU" sz="1800" dirty="0"/>
                    </a:p>
                  </a:txBody>
                  <a:tcPr marL="91433" marR="91433" marT="45749" marB="45749"/>
                </a:tc>
                <a:tc>
                  <a:txBody>
                    <a:bodyPr/>
                    <a:lstStyle/>
                    <a:p>
                      <a:pPr algn="ctr"/>
                      <a:r>
                        <a:rPr lang="ru-RU" sz="1800" dirty="0" smtClean="0"/>
                        <a:t>7</a:t>
                      </a:r>
                      <a:endParaRPr lang="ru-RU" sz="1800" dirty="0"/>
                    </a:p>
                  </a:txBody>
                  <a:tcPr marL="91433" marR="91433" marT="45749" marB="45749"/>
                </a:tc>
                <a:tc>
                  <a:txBody>
                    <a:bodyPr/>
                    <a:lstStyle/>
                    <a:p>
                      <a:pPr algn="ctr"/>
                      <a:r>
                        <a:rPr lang="ru-RU" sz="1800" dirty="0" smtClean="0"/>
                        <a:t>5</a:t>
                      </a:r>
                      <a:endParaRPr lang="ru-RU" sz="1800" dirty="0"/>
                    </a:p>
                  </a:txBody>
                  <a:tcPr marL="91433" marR="91433" marT="45749" marB="45749"/>
                </a:tc>
                <a:tc>
                  <a:txBody>
                    <a:bodyPr/>
                    <a:lstStyle/>
                    <a:p>
                      <a:pPr algn="ctr"/>
                      <a:r>
                        <a:rPr lang="ru-RU" sz="1800" dirty="0" smtClean="0"/>
                        <a:t>4</a:t>
                      </a:r>
                      <a:endParaRPr lang="ru-RU" sz="1800" dirty="0"/>
                    </a:p>
                  </a:txBody>
                  <a:tcPr marL="91433" marR="91433" marT="45749" marB="45749"/>
                </a:tc>
              </a:tr>
            </a:tbl>
          </a:graphicData>
        </a:graphic>
      </p:graphicFrame>
      <p:sp>
        <p:nvSpPr>
          <p:cNvPr id="6184" name="Прямоугольник 4"/>
          <p:cNvSpPr>
            <a:spLocks noChangeArrowheads="1"/>
          </p:cNvSpPr>
          <p:nvPr/>
        </p:nvSpPr>
        <p:spPr bwMode="auto">
          <a:xfrm>
            <a:off x="1847850" y="2636839"/>
            <a:ext cx="8280400" cy="1570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ru-RU" sz="2400">
                <a:latin typeface="Calibri" panose="020F0502020204030204" pitchFamily="34" charset="0"/>
              </a:rPr>
              <a:t>Представим полученные данные в виде таблицы, в которой для каждого числа верно выполненных заданий, записанного в верхней строке, укажем в нижней строке количество появлений этого числа в ряду, т. е. частоту.</a:t>
            </a:r>
          </a:p>
        </p:txBody>
      </p:sp>
      <p:sp>
        <p:nvSpPr>
          <p:cNvPr id="6185" name="Прямоугольник 5"/>
          <p:cNvSpPr>
            <a:spLocks noChangeArrowheads="1"/>
          </p:cNvSpPr>
          <p:nvPr/>
        </p:nvSpPr>
        <p:spPr bwMode="auto">
          <a:xfrm>
            <a:off x="2351089" y="981075"/>
            <a:ext cx="7273925" cy="1570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sz="3200">
                <a:latin typeface="Calibri" panose="020F0502020204030204" pitchFamily="34" charset="0"/>
              </a:rPr>
              <a:t>0, 1, 2, 3, 3, 4, 4, 4, 4, 4,</a:t>
            </a:r>
          </a:p>
          <a:p>
            <a:pPr algn="ctr" eaLnBrk="1" hangingPunct="1"/>
            <a:r>
              <a:rPr lang="ru-RU" sz="3200">
                <a:latin typeface="Calibri" panose="020F0502020204030204" pitchFamily="34" charset="0"/>
              </a:rPr>
              <a:t>5, 5, 5, 5, 5, 6, 6, 6, 6, 6, 6, б, 6,</a:t>
            </a:r>
          </a:p>
          <a:p>
            <a:pPr algn="ctr" eaLnBrk="1" hangingPunct="1"/>
            <a:r>
              <a:rPr lang="ru-RU" sz="3200">
                <a:latin typeface="Calibri" panose="020F0502020204030204" pitchFamily="34" charset="0"/>
              </a:rPr>
              <a:t>7, 7, 7, 7, 7, 7, 7, 8, 8, 8, 8, 8, 9, 9, 9, 9.</a:t>
            </a:r>
          </a:p>
        </p:txBody>
      </p:sp>
      <p:sp>
        <p:nvSpPr>
          <p:cNvPr id="6186" name="Прямоугольник 6"/>
          <p:cNvSpPr>
            <a:spLocks noChangeArrowheads="1"/>
          </p:cNvSpPr>
          <p:nvPr/>
        </p:nvSpPr>
        <p:spPr bwMode="auto">
          <a:xfrm>
            <a:off x="2135188" y="6092825"/>
            <a:ext cx="7993062" cy="585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ru-RU" sz="3200">
                <a:solidFill>
                  <a:srgbClr val="FF0000"/>
                </a:solidFill>
                <a:latin typeface="Calibri" panose="020F0502020204030204" pitchFamily="34" charset="0"/>
              </a:rPr>
              <a:t>Такую таблицу называют таблицей частот.</a:t>
            </a:r>
          </a:p>
        </p:txBody>
      </p:sp>
      <p:sp>
        <p:nvSpPr>
          <p:cNvPr id="6187" name="Прямоугольник 8"/>
          <p:cNvSpPr>
            <a:spLocks noChangeArrowheads="1"/>
          </p:cNvSpPr>
          <p:nvPr/>
        </p:nvSpPr>
        <p:spPr bwMode="auto">
          <a:xfrm>
            <a:off x="2640014" y="188914"/>
            <a:ext cx="5976937"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sz="4000">
                <a:solidFill>
                  <a:srgbClr val="009900"/>
                </a:solidFill>
                <a:latin typeface="Calibri" panose="020F0502020204030204" pitchFamily="34" charset="0"/>
              </a:rPr>
              <a:t>Пример 1</a:t>
            </a:r>
          </a:p>
        </p:txBody>
      </p:sp>
    </p:spTree>
    <p:extLst>
      <p:ext uri="{BB962C8B-B14F-4D97-AF65-F5344CB8AC3E}">
        <p14:creationId xmlns:p14="http://schemas.microsoft.com/office/powerpoint/2010/main" xmlns="" val="17599200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Содержимое 5"/>
          <p:cNvSpPr>
            <a:spLocks noGrp="1"/>
          </p:cNvSpPr>
          <p:nvPr>
            <p:ph idx="4294967295"/>
          </p:nvPr>
        </p:nvSpPr>
        <p:spPr>
          <a:xfrm>
            <a:off x="2027238" y="1600201"/>
            <a:ext cx="8640762" cy="4525963"/>
          </a:xfrm>
        </p:spPr>
        <p:txBody>
          <a:bodyPr/>
          <a:lstStyle/>
          <a:p>
            <a:pPr eaLnBrk="1" hangingPunct="1">
              <a:buFont typeface="Arial" panose="020B0604020202020204" pitchFamily="34" charset="0"/>
              <a:buNone/>
            </a:pPr>
            <a:r>
              <a:rPr lang="ru-RU" smtClean="0"/>
              <a:t>В рассмотренном примере сумма частот равна общему числу проверяемых работ, т. е. 40.</a:t>
            </a:r>
          </a:p>
          <a:p>
            <a:pPr eaLnBrk="1" hangingPunct="1">
              <a:buFont typeface="Arial" panose="020B0604020202020204" pitchFamily="34" charset="0"/>
              <a:buNone/>
            </a:pPr>
            <a:r>
              <a:rPr lang="ru-RU" smtClean="0"/>
              <a:t>Вообще, </a:t>
            </a:r>
            <a:r>
              <a:rPr lang="ru-RU" i="1" smtClean="0">
                <a:solidFill>
                  <a:srgbClr val="009900"/>
                </a:solidFill>
              </a:rPr>
              <a:t>если результат исследования представлен в виде таблицы частот, то сумма частот равна общему числу данных в ряду.</a:t>
            </a:r>
          </a:p>
          <a:p>
            <a:pPr eaLnBrk="1" hangingPunct="1">
              <a:buFont typeface="Arial" panose="020B0604020202020204" pitchFamily="34" charset="0"/>
              <a:buNone/>
            </a:pPr>
            <a:endParaRPr lang="ru-RU" smtClean="0"/>
          </a:p>
        </p:txBody>
      </p:sp>
    </p:spTree>
    <p:extLst>
      <p:ext uri="{BB962C8B-B14F-4D97-AF65-F5344CB8AC3E}">
        <p14:creationId xmlns:p14="http://schemas.microsoft.com/office/powerpoint/2010/main" xmlns="" val="41781171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Заголовок 1"/>
          <p:cNvSpPr>
            <a:spLocks noGrp="1"/>
          </p:cNvSpPr>
          <p:nvPr>
            <p:ph type="title"/>
          </p:nvPr>
        </p:nvSpPr>
        <p:spPr/>
        <p:txBody>
          <a:bodyPr/>
          <a:lstStyle/>
          <a:p>
            <a:pPr eaLnBrk="1" hangingPunct="1"/>
            <a:r>
              <a:rPr lang="ru-RU" smtClean="0">
                <a:solidFill>
                  <a:srgbClr val="009900"/>
                </a:solidFill>
              </a:rPr>
              <a:t>Анализ статистических данных</a:t>
            </a:r>
          </a:p>
        </p:txBody>
      </p:sp>
      <p:sp>
        <p:nvSpPr>
          <p:cNvPr id="8195" name="Прямоугольник 2"/>
          <p:cNvSpPr>
            <a:spLocks noChangeArrowheads="1"/>
          </p:cNvSpPr>
          <p:nvPr/>
        </p:nvSpPr>
        <p:spPr bwMode="auto">
          <a:xfrm>
            <a:off x="2063751" y="1341439"/>
            <a:ext cx="7561263" cy="4524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ru-RU" sz="3200">
                <a:latin typeface="Calibri" panose="020F0502020204030204" pitchFamily="34" charset="0"/>
              </a:rPr>
              <a:t>При проведении статистического исследования после сбора и группировки данных переходят к их анализу, используя для этого различные обобщающие показатели. Простейшими из них являются такие известные вам статистические характеристики, как </a:t>
            </a:r>
            <a:r>
              <a:rPr lang="ru-RU" sz="3200">
                <a:solidFill>
                  <a:srgbClr val="009900"/>
                </a:solidFill>
                <a:latin typeface="Calibri" panose="020F0502020204030204" pitchFamily="34" charset="0"/>
              </a:rPr>
              <a:t>среднее арифметическое</a:t>
            </a:r>
            <a:r>
              <a:rPr lang="ru-RU" sz="3200">
                <a:latin typeface="Calibri" panose="020F0502020204030204" pitchFamily="34" charset="0"/>
              </a:rPr>
              <a:t>, </a:t>
            </a:r>
            <a:r>
              <a:rPr lang="ru-RU" sz="3200">
                <a:solidFill>
                  <a:srgbClr val="0070C0"/>
                </a:solidFill>
                <a:latin typeface="Calibri" panose="020F0502020204030204" pitchFamily="34" charset="0"/>
              </a:rPr>
              <a:t>мода</a:t>
            </a:r>
            <a:r>
              <a:rPr lang="ru-RU" sz="3200">
                <a:latin typeface="Calibri" panose="020F0502020204030204" pitchFamily="34" charset="0"/>
              </a:rPr>
              <a:t>, </a:t>
            </a:r>
            <a:r>
              <a:rPr lang="ru-RU" sz="3200">
                <a:solidFill>
                  <a:srgbClr val="E75419"/>
                </a:solidFill>
                <a:latin typeface="Calibri" panose="020F0502020204030204" pitchFamily="34" charset="0"/>
              </a:rPr>
              <a:t>медиана</a:t>
            </a:r>
            <a:r>
              <a:rPr lang="ru-RU" sz="3200">
                <a:latin typeface="Calibri" panose="020F0502020204030204" pitchFamily="34" charset="0"/>
              </a:rPr>
              <a:t>, </a:t>
            </a:r>
            <a:r>
              <a:rPr lang="ru-RU" sz="3200">
                <a:solidFill>
                  <a:srgbClr val="CC6600"/>
                </a:solidFill>
                <a:latin typeface="Calibri" panose="020F0502020204030204" pitchFamily="34" charset="0"/>
              </a:rPr>
              <a:t>размах</a:t>
            </a:r>
            <a:r>
              <a:rPr lang="ru-RU" sz="3200">
                <a:latin typeface="Calibri" panose="020F0502020204030204" pitchFamily="34" charset="0"/>
              </a:rPr>
              <a:t>.</a:t>
            </a:r>
          </a:p>
        </p:txBody>
      </p:sp>
    </p:spTree>
    <p:extLst>
      <p:ext uri="{BB962C8B-B14F-4D97-AF65-F5344CB8AC3E}">
        <p14:creationId xmlns:p14="http://schemas.microsoft.com/office/powerpoint/2010/main" xmlns="" val="21781692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Заголовок 1"/>
          <p:cNvSpPr>
            <a:spLocks noGrp="1"/>
          </p:cNvSpPr>
          <p:nvPr>
            <p:ph type="title"/>
          </p:nvPr>
        </p:nvSpPr>
        <p:spPr/>
        <p:txBody>
          <a:bodyPr/>
          <a:lstStyle/>
          <a:p>
            <a:pPr eaLnBrk="1" hangingPunct="1"/>
            <a:r>
              <a:rPr lang="ru-RU" sz="3200"/>
              <a:t>Таблица  частот по результатам тестирования восьмиклассников по математике</a:t>
            </a:r>
          </a:p>
        </p:txBody>
      </p:sp>
      <p:graphicFrame>
        <p:nvGraphicFramePr>
          <p:cNvPr id="4" name="Содержимое 3"/>
          <p:cNvGraphicFramePr>
            <a:graphicFrameLocks noGrp="1"/>
          </p:cNvGraphicFramePr>
          <p:nvPr>
            <p:ph idx="1"/>
          </p:nvPr>
        </p:nvGraphicFramePr>
        <p:xfrm>
          <a:off x="1981200" y="1600201"/>
          <a:ext cx="8229596" cy="1285875"/>
        </p:xfrm>
        <a:graphic>
          <a:graphicData uri="http://schemas.openxmlformats.org/drawingml/2006/table">
            <a:tbl>
              <a:tblPr firstRow="1" bandRow="1">
                <a:tableStyleId>{5C22544A-7EE6-4342-B048-85BDC9FD1C3A}</a:tableStyleId>
              </a:tblPr>
              <a:tblGrid>
                <a:gridCol w="2386610"/>
                <a:gridCol w="576064"/>
                <a:gridCol w="648072"/>
                <a:gridCol w="576064"/>
                <a:gridCol w="504056"/>
                <a:gridCol w="576064"/>
                <a:gridCol w="648072"/>
                <a:gridCol w="648072"/>
                <a:gridCol w="576064"/>
                <a:gridCol w="504056"/>
                <a:gridCol w="586402"/>
              </a:tblGrid>
              <a:tr h="914852">
                <a:tc>
                  <a:txBody>
                    <a:bodyPr/>
                    <a:lstStyle/>
                    <a:p>
                      <a:r>
                        <a:rPr lang="ru-RU" sz="1800" dirty="0" smtClean="0"/>
                        <a:t>Число верно выполненных заданий</a:t>
                      </a:r>
                      <a:endParaRPr lang="ru-RU" sz="1800" dirty="0"/>
                    </a:p>
                  </a:txBody>
                  <a:tcPr marT="45743" marB="45743"/>
                </a:tc>
                <a:tc>
                  <a:txBody>
                    <a:bodyPr/>
                    <a:lstStyle/>
                    <a:p>
                      <a:r>
                        <a:rPr lang="ru-RU" sz="1800" dirty="0" smtClean="0"/>
                        <a:t>0</a:t>
                      </a:r>
                      <a:endParaRPr lang="ru-RU" sz="1800" dirty="0"/>
                    </a:p>
                  </a:txBody>
                  <a:tcPr marT="45743" marB="45743"/>
                </a:tc>
                <a:tc>
                  <a:txBody>
                    <a:bodyPr/>
                    <a:lstStyle/>
                    <a:p>
                      <a:r>
                        <a:rPr lang="ru-RU" sz="1800" dirty="0" smtClean="0"/>
                        <a:t>1</a:t>
                      </a:r>
                      <a:endParaRPr lang="ru-RU" sz="1800" dirty="0"/>
                    </a:p>
                  </a:txBody>
                  <a:tcPr marT="45743" marB="45743"/>
                </a:tc>
                <a:tc>
                  <a:txBody>
                    <a:bodyPr/>
                    <a:lstStyle/>
                    <a:p>
                      <a:r>
                        <a:rPr lang="ru-RU" sz="1800" dirty="0" smtClean="0"/>
                        <a:t>2</a:t>
                      </a:r>
                      <a:endParaRPr lang="ru-RU" sz="1800" dirty="0"/>
                    </a:p>
                  </a:txBody>
                  <a:tcPr marT="45743" marB="45743"/>
                </a:tc>
                <a:tc>
                  <a:txBody>
                    <a:bodyPr/>
                    <a:lstStyle/>
                    <a:p>
                      <a:r>
                        <a:rPr lang="ru-RU" sz="1800" dirty="0" smtClean="0"/>
                        <a:t>3</a:t>
                      </a:r>
                      <a:endParaRPr lang="ru-RU" sz="1800" dirty="0"/>
                    </a:p>
                  </a:txBody>
                  <a:tcPr marT="45743" marB="45743"/>
                </a:tc>
                <a:tc>
                  <a:txBody>
                    <a:bodyPr/>
                    <a:lstStyle/>
                    <a:p>
                      <a:r>
                        <a:rPr lang="ru-RU" sz="1800" dirty="0" smtClean="0"/>
                        <a:t>4</a:t>
                      </a:r>
                      <a:endParaRPr lang="ru-RU" sz="1800" dirty="0"/>
                    </a:p>
                  </a:txBody>
                  <a:tcPr marT="45743" marB="45743"/>
                </a:tc>
                <a:tc>
                  <a:txBody>
                    <a:bodyPr/>
                    <a:lstStyle/>
                    <a:p>
                      <a:r>
                        <a:rPr lang="ru-RU" sz="1800" dirty="0" smtClean="0"/>
                        <a:t>5</a:t>
                      </a:r>
                      <a:endParaRPr lang="ru-RU" sz="1800" dirty="0"/>
                    </a:p>
                  </a:txBody>
                  <a:tcPr marT="45743" marB="45743"/>
                </a:tc>
                <a:tc>
                  <a:txBody>
                    <a:bodyPr/>
                    <a:lstStyle/>
                    <a:p>
                      <a:r>
                        <a:rPr lang="ru-RU" sz="1800" dirty="0" smtClean="0"/>
                        <a:t>6</a:t>
                      </a:r>
                      <a:endParaRPr lang="ru-RU" sz="1800" dirty="0"/>
                    </a:p>
                  </a:txBody>
                  <a:tcPr marT="45743" marB="45743"/>
                </a:tc>
                <a:tc>
                  <a:txBody>
                    <a:bodyPr/>
                    <a:lstStyle/>
                    <a:p>
                      <a:r>
                        <a:rPr lang="ru-RU" sz="1800" dirty="0" smtClean="0"/>
                        <a:t>7</a:t>
                      </a:r>
                      <a:endParaRPr lang="ru-RU" sz="1800" dirty="0"/>
                    </a:p>
                  </a:txBody>
                  <a:tcPr marT="45743" marB="45743"/>
                </a:tc>
                <a:tc>
                  <a:txBody>
                    <a:bodyPr/>
                    <a:lstStyle/>
                    <a:p>
                      <a:r>
                        <a:rPr lang="ru-RU" sz="1800" dirty="0" smtClean="0"/>
                        <a:t>8</a:t>
                      </a:r>
                      <a:endParaRPr lang="ru-RU" sz="1800" dirty="0"/>
                    </a:p>
                  </a:txBody>
                  <a:tcPr marT="45743" marB="45743"/>
                </a:tc>
                <a:tc>
                  <a:txBody>
                    <a:bodyPr/>
                    <a:lstStyle/>
                    <a:p>
                      <a:r>
                        <a:rPr lang="ru-RU" sz="1800" dirty="0" smtClean="0"/>
                        <a:t>9</a:t>
                      </a:r>
                      <a:endParaRPr lang="ru-RU" sz="1800" dirty="0"/>
                    </a:p>
                  </a:txBody>
                  <a:tcPr marT="45743" marB="45743"/>
                </a:tc>
              </a:tr>
              <a:tr h="371023">
                <a:tc>
                  <a:txBody>
                    <a:bodyPr/>
                    <a:lstStyle/>
                    <a:p>
                      <a:r>
                        <a:rPr lang="ru-RU" sz="1800" dirty="0" smtClean="0"/>
                        <a:t>Частота</a:t>
                      </a:r>
                      <a:endParaRPr lang="ru-RU" sz="1800" dirty="0"/>
                    </a:p>
                  </a:txBody>
                  <a:tcPr marT="45743" marB="45743"/>
                </a:tc>
                <a:tc>
                  <a:txBody>
                    <a:bodyPr/>
                    <a:lstStyle/>
                    <a:p>
                      <a:r>
                        <a:rPr lang="ru-RU" sz="1800" dirty="0" smtClean="0"/>
                        <a:t>1</a:t>
                      </a:r>
                      <a:endParaRPr lang="ru-RU" sz="1800" dirty="0"/>
                    </a:p>
                  </a:txBody>
                  <a:tcPr marT="45743" marB="45743"/>
                </a:tc>
                <a:tc>
                  <a:txBody>
                    <a:bodyPr/>
                    <a:lstStyle/>
                    <a:p>
                      <a:r>
                        <a:rPr lang="ru-RU" sz="1800" dirty="0" smtClean="0"/>
                        <a:t>1</a:t>
                      </a:r>
                      <a:endParaRPr lang="ru-RU" sz="1800" dirty="0"/>
                    </a:p>
                  </a:txBody>
                  <a:tcPr marT="45743" marB="45743"/>
                </a:tc>
                <a:tc>
                  <a:txBody>
                    <a:bodyPr/>
                    <a:lstStyle/>
                    <a:p>
                      <a:r>
                        <a:rPr lang="ru-RU" sz="1800" dirty="0" smtClean="0"/>
                        <a:t>1</a:t>
                      </a:r>
                      <a:endParaRPr lang="ru-RU" sz="1800" dirty="0"/>
                    </a:p>
                  </a:txBody>
                  <a:tcPr marT="45743" marB="45743"/>
                </a:tc>
                <a:tc>
                  <a:txBody>
                    <a:bodyPr/>
                    <a:lstStyle/>
                    <a:p>
                      <a:r>
                        <a:rPr lang="ru-RU" sz="1800" dirty="0" smtClean="0"/>
                        <a:t>2</a:t>
                      </a:r>
                      <a:endParaRPr lang="ru-RU" sz="1800" dirty="0"/>
                    </a:p>
                  </a:txBody>
                  <a:tcPr marT="45743" marB="45743"/>
                </a:tc>
                <a:tc>
                  <a:txBody>
                    <a:bodyPr/>
                    <a:lstStyle/>
                    <a:p>
                      <a:r>
                        <a:rPr lang="ru-RU" sz="1800" dirty="0" smtClean="0"/>
                        <a:t>5</a:t>
                      </a:r>
                      <a:endParaRPr lang="ru-RU" sz="1800" dirty="0"/>
                    </a:p>
                  </a:txBody>
                  <a:tcPr marT="45743" marB="45743"/>
                </a:tc>
                <a:tc>
                  <a:txBody>
                    <a:bodyPr/>
                    <a:lstStyle/>
                    <a:p>
                      <a:r>
                        <a:rPr lang="ru-RU" sz="1800" dirty="0" smtClean="0"/>
                        <a:t>6</a:t>
                      </a:r>
                      <a:endParaRPr lang="ru-RU" sz="1800" dirty="0"/>
                    </a:p>
                  </a:txBody>
                  <a:tcPr marT="45743" marB="45743"/>
                </a:tc>
                <a:tc>
                  <a:txBody>
                    <a:bodyPr/>
                    <a:lstStyle/>
                    <a:p>
                      <a:r>
                        <a:rPr lang="ru-RU" sz="1800" dirty="0" smtClean="0"/>
                        <a:t>8</a:t>
                      </a:r>
                      <a:endParaRPr lang="ru-RU" sz="1800" dirty="0"/>
                    </a:p>
                  </a:txBody>
                  <a:tcPr marT="45743" marB="45743"/>
                </a:tc>
                <a:tc>
                  <a:txBody>
                    <a:bodyPr/>
                    <a:lstStyle/>
                    <a:p>
                      <a:r>
                        <a:rPr lang="ru-RU" sz="1800" dirty="0" smtClean="0"/>
                        <a:t>7</a:t>
                      </a:r>
                      <a:endParaRPr lang="ru-RU" sz="1800" dirty="0"/>
                    </a:p>
                  </a:txBody>
                  <a:tcPr marT="45743" marB="45743"/>
                </a:tc>
                <a:tc>
                  <a:txBody>
                    <a:bodyPr/>
                    <a:lstStyle/>
                    <a:p>
                      <a:r>
                        <a:rPr lang="ru-RU" sz="1800" dirty="0" smtClean="0"/>
                        <a:t>5</a:t>
                      </a:r>
                      <a:endParaRPr lang="ru-RU" sz="1800" dirty="0"/>
                    </a:p>
                  </a:txBody>
                  <a:tcPr marT="45743" marB="45743"/>
                </a:tc>
                <a:tc>
                  <a:txBody>
                    <a:bodyPr/>
                    <a:lstStyle/>
                    <a:p>
                      <a:r>
                        <a:rPr lang="ru-RU" sz="1800" dirty="0" smtClean="0"/>
                        <a:t>4</a:t>
                      </a:r>
                      <a:endParaRPr lang="ru-RU" sz="1800" dirty="0"/>
                    </a:p>
                  </a:txBody>
                  <a:tcPr marT="45743" marB="45743"/>
                </a:tc>
              </a:tr>
            </a:tbl>
          </a:graphicData>
        </a:graphic>
      </p:graphicFrame>
      <p:sp>
        <p:nvSpPr>
          <p:cNvPr id="9257" name="Прямоугольник 6"/>
          <p:cNvSpPr>
            <a:spLocks noChangeArrowheads="1"/>
          </p:cNvSpPr>
          <p:nvPr/>
        </p:nvSpPr>
        <p:spPr bwMode="auto">
          <a:xfrm>
            <a:off x="2711451" y="3244850"/>
            <a:ext cx="6677025"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sz="3200">
                <a:solidFill>
                  <a:srgbClr val="009900"/>
                </a:solidFill>
                <a:latin typeface="Calibri" panose="020F0502020204030204" pitchFamily="34" charset="0"/>
              </a:rPr>
              <a:t>среднее арифметическое</a:t>
            </a:r>
          </a:p>
        </p:txBody>
      </p:sp>
      <p:sp>
        <p:nvSpPr>
          <p:cNvPr id="9258" name="Прямоугольник 7"/>
          <p:cNvSpPr>
            <a:spLocks noChangeArrowheads="1"/>
          </p:cNvSpPr>
          <p:nvPr/>
        </p:nvSpPr>
        <p:spPr bwMode="auto">
          <a:xfrm>
            <a:off x="1703389" y="4005263"/>
            <a:ext cx="8785225" cy="2678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ru-RU" sz="2400">
                <a:latin typeface="Calibri" panose="020F0502020204030204" pitchFamily="34" charset="0"/>
              </a:rPr>
              <a:t>Чтобы найти среднее арифметическое, надо общее число верно выполненных заданий разделить на число учащихся, т. е. 40. Получаем</a:t>
            </a:r>
          </a:p>
          <a:p>
            <a:pPr eaLnBrk="1" hangingPunct="1"/>
            <a:r>
              <a:rPr lang="ru-RU" sz="2400">
                <a:latin typeface="Calibri" panose="020F0502020204030204" pitchFamily="34" charset="0"/>
              </a:rPr>
              <a:t>(0*1+1*1+2*1+3*2+4*5+5*6 + 6*8+7*7 + 8*5 + 9*4)= 232 : 40 = 5,8</a:t>
            </a:r>
            <a:endParaRPr lang="ru-RU" sz="2400" b="1">
              <a:latin typeface="Calibri" panose="020F0502020204030204" pitchFamily="34" charset="0"/>
            </a:endParaRPr>
          </a:p>
          <a:p>
            <a:pPr eaLnBrk="1" hangingPunct="1"/>
            <a:endParaRPr lang="ru-RU" sz="2400">
              <a:latin typeface="Calibri" panose="020F0502020204030204" pitchFamily="34" charset="0"/>
            </a:endParaRPr>
          </a:p>
          <a:p>
            <a:pPr eaLnBrk="1" hangingPunct="1"/>
            <a:r>
              <a:rPr lang="ru-RU" sz="2400">
                <a:latin typeface="Calibri" panose="020F0502020204030204" pitchFamily="34" charset="0"/>
              </a:rPr>
              <a:t>Значит, в среднем учащиеся выполнили по 5,8 заданий, т. е. примерно две трети общего объема работы.</a:t>
            </a:r>
          </a:p>
        </p:txBody>
      </p:sp>
    </p:spTree>
    <p:extLst>
      <p:ext uri="{BB962C8B-B14F-4D97-AF65-F5344CB8AC3E}">
        <p14:creationId xmlns:p14="http://schemas.microsoft.com/office/powerpoint/2010/main" xmlns="" val="40326900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Заголовок 1"/>
          <p:cNvSpPr>
            <a:spLocks noGrp="1"/>
          </p:cNvSpPr>
          <p:nvPr>
            <p:ph type="title"/>
          </p:nvPr>
        </p:nvSpPr>
        <p:spPr/>
        <p:txBody>
          <a:bodyPr/>
          <a:lstStyle/>
          <a:p>
            <a:pPr eaLnBrk="1" hangingPunct="1"/>
            <a:r>
              <a:rPr lang="ru-RU" sz="3200"/>
              <a:t>Таблица  частот по результатам тестирования восьмиклассников по математике</a:t>
            </a:r>
          </a:p>
        </p:txBody>
      </p:sp>
      <p:graphicFrame>
        <p:nvGraphicFramePr>
          <p:cNvPr id="4" name="Содержимое 3"/>
          <p:cNvGraphicFramePr>
            <a:graphicFrameLocks noGrp="1"/>
          </p:cNvGraphicFramePr>
          <p:nvPr>
            <p:ph idx="1"/>
          </p:nvPr>
        </p:nvGraphicFramePr>
        <p:xfrm>
          <a:off x="1981200" y="1600201"/>
          <a:ext cx="8229596" cy="1285875"/>
        </p:xfrm>
        <a:graphic>
          <a:graphicData uri="http://schemas.openxmlformats.org/drawingml/2006/table">
            <a:tbl>
              <a:tblPr firstRow="1" bandRow="1">
                <a:tableStyleId>{5C22544A-7EE6-4342-B048-85BDC9FD1C3A}</a:tableStyleId>
              </a:tblPr>
              <a:tblGrid>
                <a:gridCol w="2386610"/>
                <a:gridCol w="576064"/>
                <a:gridCol w="648072"/>
                <a:gridCol w="576064"/>
                <a:gridCol w="504056"/>
                <a:gridCol w="576064"/>
                <a:gridCol w="648072"/>
                <a:gridCol w="648072"/>
                <a:gridCol w="576064"/>
                <a:gridCol w="504056"/>
                <a:gridCol w="586402"/>
              </a:tblGrid>
              <a:tr h="914852">
                <a:tc>
                  <a:txBody>
                    <a:bodyPr/>
                    <a:lstStyle/>
                    <a:p>
                      <a:r>
                        <a:rPr lang="ru-RU" sz="1800" dirty="0" smtClean="0"/>
                        <a:t>Число верно выполненных заданий</a:t>
                      </a:r>
                      <a:endParaRPr lang="ru-RU" sz="1800" dirty="0"/>
                    </a:p>
                  </a:txBody>
                  <a:tcPr marT="45743" marB="45743"/>
                </a:tc>
                <a:tc>
                  <a:txBody>
                    <a:bodyPr/>
                    <a:lstStyle/>
                    <a:p>
                      <a:r>
                        <a:rPr lang="ru-RU" sz="1800" dirty="0" smtClean="0"/>
                        <a:t>0</a:t>
                      </a:r>
                      <a:endParaRPr lang="ru-RU" sz="1800" dirty="0"/>
                    </a:p>
                  </a:txBody>
                  <a:tcPr marT="45743" marB="45743"/>
                </a:tc>
                <a:tc>
                  <a:txBody>
                    <a:bodyPr/>
                    <a:lstStyle/>
                    <a:p>
                      <a:r>
                        <a:rPr lang="ru-RU" sz="1800" dirty="0" smtClean="0"/>
                        <a:t>1</a:t>
                      </a:r>
                      <a:endParaRPr lang="ru-RU" sz="1800" dirty="0"/>
                    </a:p>
                  </a:txBody>
                  <a:tcPr marT="45743" marB="45743"/>
                </a:tc>
                <a:tc>
                  <a:txBody>
                    <a:bodyPr/>
                    <a:lstStyle/>
                    <a:p>
                      <a:r>
                        <a:rPr lang="ru-RU" sz="1800" dirty="0" smtClean="0"/>
                        <a:t>2</a:t>
                      </a:r>
                      <a:endParaRPr lang="ru-RU" sz="1800" dirty="0"/>
                    </a:p>
                  </a:txBody>
                  <a:tcPr marT="45743" marB="45743"/>
                </a:tc>
                <a:tc>
                  <a:txBody>
                    <a:bodyPr/>
                    <a:lstStyle/>
                    <a:p>
                      <a:r>
                        <a:rPr lang="ru-RU" sz="1800" dirty="0" smtClean="0"/>
                        <a:t>3</a:t>
                      </a:r>
                      <a:endParaRPr lang="ru-RU" sz="1800" dirty="0"/>
                    </a:p>
                  </a:txBody>
                  <a:tcPr marT="45743" marB="45743"/>
                </a:tc>
                <a:tc>
                  <a:txBody>
                    <a:bodyPr/>
                    <a:lstStyle/>
                    <a:p>
                      <a:r>
                        <a:rPr lang="ru-RU" sz="1800" dirty="0" smtClean="0"/>
                        <a:t>4</a:t>
                      </a:r>
                      <a:endParaRPr lang="ru-RU" sz="1800" dirty="0"/>
                    </a:p>
                  </a:txBody>
                  <a:tcPr marT="45743" marB="45743"/>
                </a:tc>
                <a:tc>
                  <a:txBody>
                    <a:bodyPr/>
                    <a:lstStyle/>
                    <a:p>
                      <a:r>
                        <a:rPr lang="ru-RU" sz="1800" dirty="0" smtClean="0"/>
                        <a:t>5</a:t>
                      </a:r>
                      <a:endParaRPr lang="ru-RU" sz="1800" dirty="0"/>
                    </a:p>
                  </a:txBody>
                  <a:tcPr marT="45743" marB="45743"/>
                </a:tc>
                <a:tc>
                  <a:txBody>
                    <a:bodyPr/>
                    <a:lstStyle/>
                    <a:p>
                      <a:r>
                        <a:rPr lang="ru-RU" sz="1800" dirty="0" smtClean="0"/>
                        <a:t>6</a:t>
                      </a:r>
                      <a:endParaRPr lang="ru-RU" sz="1800" dirty="0"/>
                    </a:p>
                  </a:txBody>
                  <a:tcPr marT="45743" marB="45743"/>
                </a:tc>
                <a:tc>
                  <a:txBody>
                    <a:bodyPr/>
                    <a:lstStyle/>
                    <a:p>
                      <a:r>
                        <a:rPr lang="ru-RU" sz="1800" dirty="0" smtClean="0"/>
                        <a:t>7</a:t>
                      </a:r>
                      <a:endParaRPr lang="ru-RU" sz="1800" dirty="0"/>
                    </a:p>
                  </a:txBody>
                  <a:tcPr marT="45743" marB="45743"/>
                </a:tc>
                <a:tc>
                  <a:txBody>
                    <a:bodyPr/>
                    <a:lstStyle/>
                    <a:p>
                      <a:r>
                        <a:rPr lang="ru-RU" sz="1800" dirty="0" smtClean="0"/>
                        <a:t>8</a:t>
                      </a:r>
                      <a:endParaRPr lang="ru-RU" sz="1800" dirty="0"/>
                    </a:p>
                  </a:txBody>
                  <a:tcPr marT="45743" marB="45743"/>
                </a:tc>
                <a:tc>
                  <a:txBody>
                    <a:bodyPr/>
                    <a:lstStyle/>
                    <a:p>
                      <a:r>
                        <a:rPr lang="ru-RU" sz="1800" dirty="0" smtClean="0"/>
                        <a:t>9</a:t>
                      </a:r>
                      <a:endParaRPr lang="ru-RU" sz="1800" dirty="0"/>
                    </a:p>
                  </a:txBody>
                  <a:tcPr marT="45743" marB="45743"/>
                </a:tc>
              </a:tr>
              <a:tr h="371023">
                <a:tc>
                  <a:txBody>
                    <a:bodyPr/>
                    <a:lstStyle/>
                    <a:p>
                      <a:r>
                        <a:rPr lang="ru-RU" sz="1800" dirty="0" smtClean="0"/>
                        <a:t>Частота</a:t>
                      </a:r>
                      <a:endParaRPr lang="ru-RU" sz="1800" dirty="0"/>
                    </a:p>
                  </a:txBody>
                  <a:tcPr marT="45743" marB="45743"/>
                </a:tc>
                <a:tc>
                  <a:txBody>
                    <a:bodyPr/>
                    <a:lstStyle/>
                    <a:p>
                      <a:r>
                        <a:rPr lang="ru-RU" sz="1800" dirty="0" smtClean="0"/>
                        <a:t>1</a:t>
                      </a:r>
                      <a:endParaRPr lang="ru-RU" sz="1800" dirty="0"/>
                    </a:p>
                  </a:txBody>
                  <a:tcPr marT="45743" marB="45743"/>
                </a:tc>
                <a:tc>
                  <a:txBody>
                    <a:bodyPr/>
                    <a:lstStyle/>
                    <a:p>
                      <a:r>
                        <a:rPr lang="ru-RU" sz="1800" dirty="0" smtClean="0"/>
                        <a:t>1</a:t>
                      </a:r>
                      <a:endParaRPr lang="ru-RU" sz="1800" dirty="0"/>
                    </a:p>
                  </a:txBody>
                  <a:tcPr marT="45743" marB="45743"/>
                </a:tc>
                <a:tc>
                  <a:txBody>
                    <a:bodyPr/>
                    <a:lstStyle/>
                    <a:p>
                      <a:r>
                        <a:rPr lang="ru-RU" sz="1800" dirty="0" smtClean="0"/>
                        <a:t>1</a:t>
                      </a:r>
                      <a:endParaRPr lang="ru-RU" sz="1800" dirty="0"/>
                    </a:p>
                  </a:txBody>
                  <a:tcPr marT="45743" marB="45743"/>
                </a:tc>
                <a:tc>
                  <a:txBody>
                    <a:bodyPr/>
                    <a:lstStyle/>
                    <a:p>
                      <a:r>
                        <a:rPr lang="ru-RU" sz="1800" dirty="0" smtClean="0"/>
                        <a:t>2</a:t>
                      </a:r>
                      <a:endParaRPr lang="ru-RU" sz="1800" dirty="0"/>
                    </a:p>
                  </a:txBody>
                  <a:tcPr marT="45743" marB="45743"/>
                </a:tc>
                <a:tc>
                  <a:txBody>
                    <a:bodyPr/>
                    <a:lstStyle/>
                    <a:p>
                      <a:r>
                        <a:rPr lang="ru-RU" sz="1800" dirty="0" smtClean="0"/>
                        <a:t>5</a:t>
                      </a:r>
                      <a:endParaRPr lang="ru-RU" sz="1800" dirty="0"/>
                    </a:p>
                  </a:txBody>
                  <a:tcPr marT="45743" marB="45743"/>
                </a:tc>
                <a:tc>
                  <a:txBody>
                    <a:bodyPr/>
                    <a:lstStyle/>
                    <a:p>
                      <a:r>
                        <a:rPr lang="ru-RU" sz="1800" dirty="0" smtClean="0"/>
                        <a:t>6</a:t>
                      </a:r>
                      <a:endParaRPr lang="ru-RU" sz="1800" dirty="0"/>
                    </a:p>
                  </a:txBody>
                  <a:tcPr marT="45743" marB="45743"/>
                </a:tc>
                <a:tc>
                  <a:txBody>
                    <a:bodyPr/>
                    <a:lstStyle/>
                    <a:p>
                      <a:r>
                        <a:rPr lang="ru-RU" sz="1800" dirty="0" smtClean="0"/>
                        <a:t>8</a:t>
                      </a:r>
                      <a:endParaRPr lang="ru-RU" sz="1800" dirty="0"/>
                    </a:p>
                  </a:txBody>
                  <a:tcPr marT="45743" marB="45743"/>
                </a:tc>
                <a:tc>
                  <a:txBody>
                    <a:bodyPr/>
                    <a:lstStyle/>
                    <a:p>
                      <a:r>
                        <a:rPr lang="ru-RU" sz="1800" dirty="0" smtClean="0"/>
                        <a:t>7</a:t>
                      </a:r>
                      <a:endParaRPr lang="ru-RU" sz="1800" dirty="0"/>
                    </a:p>
                  </a:txBody>
                  <a:tcPr marT="45743" marB="45743"/>
                </a:tc>
                <a:tc>
                  <a:txBody>
                    <a:bodyPr/>
                    <a:lstStyle/>
                    <a:p>
                      <a:r>
                        <a:rPr lang="ru-RU" sz="1800" dirty="0" smtClean="0"/>
                        <a:t>5</a:t>
                      </a:r>
                      <a:endParaRPr lang="ru-RU" sz="1800" dirty="0"/>
                    </a:p>
                  </a:txBody>
                  <a:tcPr marT="45743" marB="45743"/>
                </a:tc>
                <a:tc>
                  <a:txBody>
                    <a:bodyPr/>
                    <a:lstStyle/>
                    <a:p>
                      <a:r>
                        <a:rPr lang="ru-RU" sz="1800" dirty="0" smtClean="0"/>
                        <a:t>4</a:t>
                      </a:r>
                      <a:endParaRPr lang="ru-RU" sz="1800" dirty="0"/>
                    </a:p>
                  </a:txBody>
                  <a:tcPr marT="45743" marB="45743"/>
                </a:tc>
              </a:tr>
            </a:tbl>
          </a:graphicData>
        </a:graphic>
      </p:graphicFrame>
      <p:sp>
        <p:nvSpPr>
          <p:cNvPr id="10281" name="Прямоугольник 4"/>
          <p:cNvSpPr>
            <a:spLocks noChangeArrowheads="1"/>
          </p:cNvSpPr>
          <p:nvPr/>
        </p:nvSpPr>
        <p:spPr bwMode="auto">
          <a:xfrm>
            <a:off x="2063750" y="3244850"/>
            <a:ext cx="8135938"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sz="3200">
                <a:solidFill>
                  <a:srgbClr val="009900"/>
                </a:solidFill>
                <a:latin typeface="Calibri" panose="020F0502020204030204" pitchFamily="34" charset="0"/>
              </a:rPr>
              <a:t>размах рассматриваемого ряда данных </a:t>
            </a:r>
          </a:p>
        </p:txBody>
      </p:sp>
      <p:sp>
        <p:nvSpPr>
          <p:cNvPr id="10282" name="Прямоугольник 5"/>
          <p:cNvSpPr>
            <a:spLocks noChangeArrowheads="1"/>
          </p:cNvSpPr>
          <p:nvPr/>
        </p:nvSpPr>
        <p:spPr bwMode="auto">
          <a:xfrm>
            <a:off x="1703389" y="4076700"/>
            <a:ext cx="8569325" cy="1570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ru-RU" sz="2400">
                <a:latin typeface="Calibri" panose="020F0502020204030204" pitchFamily="34" charset="0"/>
              </a:rPr>
              <a:t>Наибольшее число верно выполненных учащимися заданий равно 9, а наименьшее равно 0. Значит, размах рассматриваемого ряда данных равен 9-0=9, т. е. различие в числе верно выполненных заданий достаточно велико.</a:t>
            </a:r>
          </a:p>
        </p:txBody>
      </p:sp>
    </p:spTree>
    <p:extLst>
      <p:ext uri="{BB962C8B-B14F-4D97-AF65-F5344CB8AC3E}">
        <p14:creationId xmlns:p14="http://schemas.microsoft.com/office/powerpoint/2010/main" xmlns="" val="37886843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Заголовок 1"/>
          <p:cNvSpPr>
            <a:spLocks noGrp="1"/>
          </p:cNvSpPr>
          <p:nvPr>
            <p:ph type="title"/>
          </p:nvPr>
        </p:nvSpPr>
        <p:spPr/>
        <p:txBody>
          <a:bodyPr/>
          <a:lstStyle/>
          <a:p>
            <a:pPr eaLnBrk="1" hangingPunct="1"/>
            <a:r>
              <a:rPr lang="ru-RU" sz="3200"/>
              <a:t>Таблица  частот по результатам тестирования восьмиклассников по математике</a:t>
            </a:r>
          </a:p>
        </p:txBody>
      </p:sp>
      <p:graphicFrame>
        <p:nvGraphicFramePr>
          <p:cNvPr id="4" name="Содержимое 3"/>
          <p:cNvGraphicFramePr>
            <a:graphicFrameLocks noGrp="1"/>
          </p:cNvGraphicFramePr>
          <p:nvPr>
            <p:ph idx="1"/>
          </p:nvPr>
        </p:nvGraphicFramePr>
        <p:xfrm>
          <a:off x="1981200" y="1600201"/>
          <a:ext cx="8229596" cy="1285875"/>
        </p:xfrm>
        <a:graphic>
          <a:graphicData uri="http://schemas.openxmlformats.org/drawingml/2006/table">
            <a:tbl>
              <a:tblPr firstRow="1" bandRow="1">
                <a:tableStyleId>{5C22544A-7EE6-4342-B048-85BDC9FD1C3A}</a:tableStyleId>
              </a:tblPr>
              <a:tblGrid>
                <a:gridCol w="2386610"/>
                <a:gridCol w="576064"/>
                <a:gridCol w="648072"/>
                <a:gridCol w="576064"/>
                <a:gridCol w="504056"/>
                <a:gridCol w="576064"/>
                <a:gridCol w="648072"/>
                <a:gridCol w="648072"/>
                <a:gridCol w="576064"/>
                <a:gridCol w="504056"/>
                <a:gridCol w="586402"/>
              </a:tblGrid>
              <a:tr h="914852">
                <a:tc>
                  <a:txBody>
                    <a:bodyPr/>
                    <a:lstStyle/>
                    <a:p>
                      <a:r>
                        <a:rPr lang="ru-RU" sz="1800" dirty="0" smtClean="0"/>
                        <a:t>Число верно выполненных заданий</a:t>
                      </a:r>
                      <a:endParaRPr lang="ru-RU" sz="1800" dirty="0"/>
                    </a:p>
                  </a:txBody>
                  <a:tcPr marT="45743" marB="45743"/>
                </a:tc>
                <a:tc>
                  <a:txBody>
                    <a:bodyPr/>
                    <a:lstStyle/>
                    <a:p>
                      <a:r>
                        <a:rPr lang="ru-RU" sz="1800" dirty="0" smtClean="0"/>
                        <a:t>0</a:t>
                      </a:r>
                      <a:endParaRPr lang="ru-RU" sz="1800" dirty="0"/>
                    </a:p>
                  </a:txBody>
                  <a:tcPr marT="45743" marB="45743"/>
                </a:tc>
                <a:tc>
                  <a:txBody>
                    <a:bodyPr/>
                    <a:lstStyle/>
                    <a:p>
                      <a:r>
                        <a:rPr lang="ru-RU" sz="1800" dirty="0" smtClean="0"/>
                        <a:t>1</a:t>
                      </a:r>
                      <a:endParaRPr lang="ru-RU" sz="1800" dirty="0"/>
                    </a:p>
                  </a:txBody>
                  <a:tcPr marT="45743" marB="45743"/>
                </a:tc>
                <a:tc>
                  <a:txBody>
                    <a:bodyPr/>
                    <a:lstStyle/>
                    <a:p>
                      <a:r>
                        <a:rPr lang="ru-RU" sz="1800" dirty="0" smtClean="0"/>
                        <a:t>2</a:t>
                      </a:r>
                      <a:endParaRPr lang="ru-RU" sz="1800" dirty="0"/>
                    </a:p>
                  </a:txBody>
                  <a:tcPr marT="45743" marB="45743"/>
                </a:tc>
                <a:tc>
                  <a:txBody>
                    <a:bodyPr/>
                    <a:lstStyle/>
                    <a:p>
                      <a:r>
                        <a:rPr lang="ru-RU" sz="1800" dirty="0" smtClean="0"/>
                        <a:t>3</a:t>
                      </a:r>
                      <a:endParaRPr lang="ru-RU" sz="1800" dirty="0"/>
                    </a:p>
                  </a:txBody>
                  <a:tcPr marT="45743" marB="45743"/>
                </a:tc>
                <a:tc>
                  <a:txBody>
                    <a:bodyPr/>
                    <a:lstStyle/>
                    <a:p>
                      <a:r>
                        <a:rPr lang="ru-RU" sz="1800" dirty="0" smtClean="0"/>
                        <a:t>4</a:t>
                      </a:r>
                      <a:endParaRPr lang="ru-RU" sz="1800" dirty="0"/>
                    </a:p>
                  </a:txBody>
                  <a:tcPr marT="45743" marB="45743"/>
                </a:tc>
                <a:tc>
                  <a:txBody>
                    <a:bodyPr/>
                    <a:lstStyle/>
                    <a:p>
                      <a:r>
                        <a:rPr lang="ru-RU" sz="1800" dirty="0" smtClean="0"/>
                        <a:t>5</a:t>
                      </a:r>
                      <a:endParaRPr lang="ru-RU" sz="1800" dirty="0"/>
                    </a:p>
                  </a:txBody>
                  <a:tcPr marT="45743" marB="45743"/>
                </a:tc>
                <a:tc>
                  <a:txBody>
                    <a:bodyPr/>
                    <a:lstStyle/>
                    <a:p>
                      <a:r>
                        <a:rPr lang="ru-RU" sz="1800" dirty="0" smtClean="0"/>
                        <a:t>6</a:t>
                      </a:r>
                      <a:endParaRPr lang="ru-RU" sz="1800" dirty="0"/>
                    </a:p>
                  </a:txBody>
                  <a:tcPr marT="45743" marB="45743"/>
                </a:tc>
                <a:tc>
                  <a:txBody>
                    <a:bodyPr/>
                    <a:lstStyle/>
                    <a:p>
                      <a:r>
                        <a:rPr lang="ru-RU" sz="1800" dirty="0" smtClean="0"/>
                        <a:t>7</a:t>
                      </a:r>
                      <a:endParaRPr lang="ru-RU" sz="1800" dirty="0"/>
                    </a:p>
                  </a:txBody>
                  <a:tcPr marT="45743" marB="45743"/>
                </a:tc>
                <a:tc>
                  <a:txBody>
                    <a:bodyPr/>
                    <a:lstStyle/>
                    <a:p>
                      <a:r>
                        <a:rPr lang="ru-RU" sz="1800" dirty="0" smtClean="0"/>
                        <a:t>8</a:t>
                      </a:r>
                      <a:endParaRPr lang="ru-RU" sz="1800" dirty="0"/>
                    </a:p>
                  </a:txBody>
                  <a:tcPr marT="45743" marB="45743"/>
                </a:tc>
                <a:tc>
                  <a:txBody>
                    <a:bodyPr/>
                    <a:lstStyle/>
                    <a:p>
                      <a:r>
                        <a:rPr lang="ru-RU" sz="1800" dirty="0" smtClean="0"/>
                        <a:t>9</a:t>
                      </a:r>
                      <a:endParaRPr lang="ru-RU" sz="1800" dirty="0"/>
                    </a:p>
                  </a:txBody>
                  <a:tcPr marT="45743" marB="45743"/>
                </a:tc>
              </a:tr>
              <a:tr h="371023">
                <a:tc>
                  <a:txBody>
                    <a:bodyPr/>
                    <a:lstStyle/>
                    <a:p>
                      <a:r>
                        <a:rPr lang="ru-RU" sz="1800" dirty="0" smtClean="0"/>
                        <a:t>Частота</a:t>
                      </a:r>
                      <a:endParaRPr lang="ru-RU" sz="1800" dirty="0"/>
                    </a:p>
                  </a:txBody>
                  <a:tcPr marT="45743" marB="45743"/>
                </a:tc>
                <a:tc>
                  <a:txBody>
                    <a:bodyPr/>
                    <a:lstStyle/>
                    <a:p>
                      <a:r>
                        <a:rPr lang="ru-RU" sz="1800" dirty="0" smtClean="0"/>
                        <a:t>1</a:t>
                      </a:r>
                      <a:endParaRPr lang="ru-RU" sz="1800" dirty="0"/>
                    </a:p>
                  </a:txBody>
                  <a:tcPr marT="45743" marB="45743"/>
                </a:tc>
                <a:tc>
                  <a:txBody>
                    <a:bodyPr/>
                    <a:lstStyle/>
                    <a:p>
                      <a:r>
                        <a:rPr lang="ru-RU" sz="1800" dirty="0" smtClean="0"/>
                        <a:t>1</a:t>
                      </a:r>
                      <a:endParaRPr lang="ru-RU" sz="1800" dirty="0"/>
                    </a:p>
                  </a:txBody>
                  <a:tcPr marT="45743" marB="45743"/>
                </a:tc>
                <a:tc>
                  <a:txBody>
                    <a:bodyPr/>
                    <a:lstStyle/>
                    <a:p>
                      <a:r>
                        <a:rPr lang="ru-RU" sz="1800" dirty="0" smtClean="0"/>
                        <a:t>1</a:t>
                      </a:r>
                      <a:endParaRPr lang="ru-RU" sz="1800" dirty="0"/>
                    </a:p>
                  </a:txBody>
                  <a:tcPr marT="45743" marB="45743"/>
                </a:tc>
                <a:tc>
                  <a:txBody>
                    <a:bodyPr/>
                    <a:lstStyle/>
                    <a:p>
                      <a:r>
                        <a:rPr lang="ru-RU" sz="1800" dirty="0" smtClean="0"/>
                        <a:t>2</a:t>
                      </a:r>
                      <a:endParaRPr lang="ru-RU" sz="1800" dirty="0"/>
                    </a:p>
                  </a:txBody>
                  <a:tcPr marT="45743" marB="45743"/>
                </a:tc>
                <a:tc>
                  <a:txBody>
                    <a:bodyPr/>
                    <a:lstStyle/>
                    <a:p>
                      <a:r>
                        <a:rPr lang="ru-RU" sz="1800" dirty="0" smtClean="0"/>
                        <a:t>5</a:t>
                      </a:r>
                      <a:endParaRPr lang="ru-RU" sz="1800" dirty="0"/>
                    </a:p>
                  </a:txBody>
                  <a:tcPr marT="45743" marB="45743"/>
                </a:tc>
                <a:tc>
                  <a:txBody>
                    <a:bodyPr/>
                    <a:lstStyle/>
                    <a:p>
                      <a:r>
                        <a:rPr lang="ru-RU" sz="1800" dirty="0" smtClean="0"/>
                        <a:t>6</a:t>
                      </a:r>
                      <a:endParaRPr lang="ru-RU" sz="1800" dirty="0"/>
                    </a:p>
                  </a:txBody>
                  <a:tcPr marT="45743" marB="45743"/>
                </a:tc>
                <a:tc>
                  <a:txBody>
                    <a:bodyPr/>
                    <a:lstStyle/>
                    <a:p>
                      <a:r>
                        <a:rPr lang="ru-RU" sz="1800" dirty="0" smtClean="0"/>
                        <a:t>8</a:t>
                      </a:r>
                      <a:endParaRPr lang="ru-RU" sz="1800" dirty="0"/>
                    </a:p>
                  </a:txBody>
                  <a:tcPr marT="45743" marB="45743"/>
                </a:tc>
                <a:tc>
                  <a:txBody>
                    <a:bodyPr/>
                    <a:lstStyle/>
                    <a:p>
                      <a:r>
                        <a:rPr lang="ru-RU" sz="1800" dirty="0" smtClean="0"/>
                        <a:t>7</a:t>
                      </a:r>
                      <a:endParaRPr lang="ru-RU" sz="1800" dirty="0"/>
                    </a:p>
                  </a:txBody>
                  <a:tcPr marT="45743" marB="45743"/>
                </a:tc>
                <a:tc>
                  <a:txBody>
                    <a:bodyPr/>
                    <a:lstStyle/>
                    <a:p>
                      <a:r>
                        <a:rPr lang="ru-RU" sz="1800" dirty="0" smtClean="0"/>
                        <a:t>5</a:t>
                      </a:r>
                      <a:endParaRPr lang="ru-RU" sz="1800" dirty="0"/>
                    </a:p>
                  </a:txBody>
                  <a:tcPr marT="45743" marB="45743"/>
                </a:tc>
                <a:tc>
                  <a:txBody>
                    <a:bodyPr/>
                    <a:lstStyle/>
                    <a:p>
                      <a:r>
                        <a:rPr lang="ru-RU" sz="1800" dirty="0" smtClean="0"/>
                        <a:t>4</a:t>
                      </a:r>
                      <a:endParaRPr lang="ru-RU" sz="1800" dirty="0"/>
                    </a:p>
                  </a:txBody>
                  <a:tcPr marT="45743" marB="45743"/>
                </a:tc>
              </a:tr>
            </a:tbl>
          </a:graphicData>
        </a:graphic>
      </p:graphicFrame>
      <p:sp>
        <p:nvSpPr>
          <p:cNvPr id="11305" name="Прямоугольник 7"/>
          <p:cNvSpPr>
            <a:spLocks noChangeArrowheads="1"/>
          </p:cNvSpPr>
          <p:nvPr/>
        </p:nvSpPr>
        <p:spPr bwMode="auto">
          <a:xfrm>
            <a:off x="1703389" y="4292600"/>
            <a:ext cx="8569325" cy="1570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ru-RU" sz="3200">
                <a:latin typeface="Calibri" panose="020F0502020204030204" pitchFamily="34" charset="0"/>
              </a:rPr>
              <a:t>Из таблицы видно, что чаще всего встречаются работы, в которых верно выполнено 6 заданий, т. е. </a:t>
            </a:r>
            <a:r>
              <a:rPr lang="ru-RU" sz="3200" i="1">
                <a:solidFill>
                  <a:srgbClr val="009900"/>
                </a:solidFill>
                <a:latin typeface="Calibri" panose="020F0502020204030204" pitchFamily="34" charset="0"/>
              </a:rPr>
              <a:t>мода</a:t>
            </a:r>
            <a:r>
              <a:rPr lang="ru-RU" sz="3200">
                <a:latin typeface="Calibri" panose="020F0502020204030204" pitchFamily="34" charset="0"/>
              </a:rPr>
              <a:t> ряда равна 6</a:t>
            </a:r>
          </a:p>
        </p:txBody>
      </p:sp>
      <p:sp>
        <p:nvSpPr>
          <p:cNvPr id="11306" name="Прямоугольник 8"/>
          <p:cNvSpPr>
            <a:spLocks noChangeArrowheads="1"/>
          </p:cNvSpPr>
          <p:nvPr/>
        </p:nvSpPr>
        <p:spPr bwMode="auto">
          <a:xfrm>
            <a:off x="2063750" y="3244850"/>
            <a:ext cx="8135938" cy="768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sz="4400">
                <a:solidFill>
                  <a:srgbClr val="009900"/>
                </a:solidFill>
                <a:latin typeface="Calibri" panose="020F0502020204030204" pitchFamily="34" charset="0"/>
              </a:rPr>
              <a:t> мода </a:t>
            </a:r>
          </a:p>
        </p:txBody>
      </p:sp>
    </p:spTree>
    <p:extLst>
      <p:ext uri="{BB962C8B-B14F-4D97-AF65-F5344CB8AC3E}">
        <p14:creationId xmlns:p14="http://schemas.microsoft.com/office/powerpoint/2010/main" xmlns="" val="14190524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p:txBody>
          <a:bodyPr/>
          <a:lstStyle/>
          <a:p>
            <a:pPr eaLnBrk="1" hangingPunct="1"/>
            <a:r>
              <a:rPr lang="ru-RU" sz="3200"/>
              <a:t>Таблица  частот по результатам тестирования восьмиклассников по математике</a:t>
            </a:r>
          </a:p>
        </p:txBody>
      </p:sp>
      <p:graphicFrame>
        <p:nvGraphicFramePr>
          <p:cNvPr id="4" name="Содержимое 3"/>
          <p:cNvGraphicFramePr>
            <a:graphicFrameLocks noGrp="1"/>
          </p:cNvGraphicFramePr>
          <p:nvPr>
            <p:ph idx="1"/>
          </p:nvPr>
        </p:nvGraphicFramePr>
        <p:xfrm>
          <a:off x="1981200" y="1600201"/>
          <a:ext cx="8229600" cy="1285875"/>
        </p:xfrm>
        <a:graphic>
          <a:graphicData uri="http://schemas.openxmlformats.org/drawingml/2006/table">
            <a:tbl>
              <a:tblPr firstRow="1" bandRow="1">
                <a:tableStyleId>{5C22544A-7EE6-4342-B048-85BDC9FD1C3A}</a:tableStyleId>
              </a:tblPr>
              <a:tblGrid>
                <a:gridCol w="2386610"/>
                <a:gridCol w="576064"/>
                <a:gridCol w="648072"/>
                <a:gridCol w="576064"/>
                <a:gridCol w="504056"/>
                <a:gridCol w="576064"/>
                <a:gridCol w="648072"/>
                <a:gridCol w="648072"/>
                <a:gridCol w="576064"/>
                <a:gridCol w="504056"/>
                <a:gridCol w="586402"/>
              </a:tblGrid>
              <a:tr h="914852">
                <a:tc>
                  <a:txBody>
                    <a:bodyPr/>
                    <a:lstStyle/>
                    <a:p>
                      <a:r>
                        <a:rPr lang="ru-RU" sz="1800" dirty="0" smtClean="0"/>
                        <a:t>Число верно выполненных заданий</a:t>
                      </a:r>
                      <a:endParaRPr lang="ru-RU" sz="1800" dirty="0"/>
                    </a:p>
                  </a:txBody>
                  <a:tcPr marT="45743" marB="45743"/>
                </a:tc>
                <a:tc>
                  <a:txBody>
                    <a:bodyPr/>
                    <a:lstStyle/>
                    <a:p>
                      <a:r>
                        <a:rPr lang="ru-RU" sz="1800" dirty="0" smtClean="0"/>
                        <a:t>0</a:t>
                      </a:r>
                      <a:endParaRPr lang="ru-RU" sz="1800" dirty="0"/>
                    </a:p>
                  </a:txBody>
                  <a:tcPr marT="45743" marB="45743"/>
                </a:tc>
                <a:tc>
                  <a:txBody>
                    <a:bodyPr/>
                    <a:lstStyle/>
                    <a:p>
                      <a:r>
                        <a:rPr lang="ru-RU" sz="1800" dirty="0" smtClean="0"/>
                        <a:t>1</a:t>
                      </a:r>
                      <a:endParaRPr lang="ru-RU" sz="1800" dirty="0"/>
                    </a:p>
                  </a:txBody>
                  <a:tcPr marT="45743" marB="45743"/>
                </a:tc>
                <a:tc>
                  <a:txBody>
                    <a:bodyPr/>
                    <a:lstStyle/>
                    <a:p>
                      <a:r>
                        <a:rPr lang="ru-RU" sz="1800" dirty="0" smtClean="0"/>
                        <a:t>2</a:t>
                      </a:r>
                      <a:endParaRPr lang="ru-RU" sz="1800" dirty="0"/>
                    </a:p>
                  </a:txBody>
                  <a:tcPr marT="45743" marB="45743"/>
                </a:tc>
                <a:tc>
                  <a:txBody>
                    <a:bodyPr/>
                    <a:lstStyle/>
                    <a:p>
                      <a:r>
                        <a:rPr lang="ru-RU" sz="1800" dirty="0" smtClean="0"/>
                        <a:t>3</a:t>
                      </a:r>
                      <a:endParaRPr lang="ru-RU" sz="1800" dirty="0"/>
                    </a:p>
                  </a:txBody>
                  <a:tcPr marT="45743" marB="45743"/>
                </a:tc>
                <a:tc>
                  <a:txBody>
                    <a:bodyPr/>
                    <a:lstStyle/>
                    <a:p>
                      <a:r>
                        <a:rPr lang="ru-RU" sz="1800" dirty="0" smtClean="0"/>
                        <a:t>4</a:t>
                      </a:r>
                      <a:endParaRPr lang="ru-RU" sz="1800" dirty="0"/>
                    </a:p>
                  </a:txBody>
                  <a:tcPr marT="45743" marB="45743"/>
                </a:tc>
                <a:tc>
                  <a:txBody>
                    <a:bodyPr/>
                    <a:lstStyle/>
                    <a:p>
                      <a:r>
                        <a:rPr lang="ru-RU" sz="1800" dirty="0" smtClean="0"/>
                        <a:t>5</a:t>
                      </a:r>
                      <a:endParaRPr lang="ru-RU" sz="1800" dirty="0"/>
                    </a:p>
                  </a:txBody>
                  <a:tcPr marT="45743" marB="45743"/>
                </a:tc>
                <a:tc>
                  <a:txBody>
                    <a:bodyPr/>
                    <a:lstStyle/>
                    <a:p>
                      <a:r>
                        <a:rPr lang="ru-RU" sz="1800" dirty="0" smtClean="0"/>
                        <a:t>6</a:t>
                      </a:r>
                      <a:endParaRPr lang="ru-RU" sz="1800" dirty="0"/>
                    </a:p>
                  </a:txBody>
                  <a:tcPr marT="45743" marB="45743"/>
                </a:tc>
                <a:tc>
                  <a:txBody>
                    <a:bodyPr/>
                    <a:lstStyle/>
                    <a:p>
                      <a:r>
                        <a:rPr lang="ru-RU" sz="1800" dirty="0" smtClean="0"/>
                        <a:t>7</a:t>
                      </a:r>
                      <a:endParaRPr lang="ru-RU" sz="1800" dirty="0"/>
                    </a:p>
                  </a:txBody>
                  <a:tcPr marT="45743" marB="45743"/>
                </a:tc>
                <a:tc>
                  <a:txBody>
                    <a:bodyPr/>
                    <a:lstStyle/>
                    <a:p>
                      <a:r>
                        <a:rPr lang="ru-RU" sz="1800" dirty="0" smtClean="0"/>
                        <a:t>8</a:t>
                      </a:r>
                      <a:endParaRPr lang="ru-RU" sz="1800" dirty="0"/>
                    </a:p>
                  </a:txBody>
                  <a:tcPr marT="45743" marB="45743"/>
                </a:tc>
                <a:tc>
                  <a:txBody>
                    <a:bodyPr/>
                    <a:lstStyle/>
                    <a:p>
                      <a:r>
                        <a:rPr lang="ru-RU" sz="1800" dirty="0" smtClean="0"/>
                        <a:t>9</a:t>
                      </a:r>
                      <a:endParaRPr lang="ru-RU" sz="1800" dirty="0"/>
                    </a:p>
                  </a:txBody>
                  <a:tcPr marT="45743" marB="45743"/>
                </a:tc>
              </a:tr>
              <a:tr h="371023">
                <a:tc>
                  <a:txBody>
                    <a:bodyPr/>
                    <a:lstStyle/>
                    <a:p>
                      <a:r>
                        <a:rPr lang="ru-RU" sz="1800" dirty="0" smtClean="0"/>
                        <a:t>Частота</a:t>
                      </a:r>
                      <a:endParaRPr lang="ru-RU" sz="1800" dirty="0"/>
                    </a:p>
                  </a:txBody>
                  <a:tcPr marT="45743" marB="45743"/>
                </a:tc>
                <a:tc>
                  <a:txBody>
                    <a:bodyPr/>
                    <a:lstStyle/>
                    <a:p>
                      <a:r>
                        <a:rPr lang="ru-RU" sz="1800" dirty="0" smtClean="0"/>
                        <a:t>1</a:t>
                      </a:r>
                      <a:endParaRPr lang="ru-RU" sz="1800" dirty="0"/>
                    </a:p>
                  </a:txBody>
                  <a:tcPr marT="45743" marB="45743"/>
                </a:tc>
                <a:tc>
                  <a:txBody>
                    <a:bodyPr/>
                    <a:lstStyle/>
                    <a:p>
                      <a:r>
                        <a:rPr lang="ru-RU" sz="1800" dirty="0" smtClean="0"/>
                        <a:t>1</a:t>
                      </a:r>
                      <a:endParaRPr lang="ru-RU" sz="1800" dirty="0"/>
                    </a:p>
                  </a:txBody>
                  <a:tcPr marT="45743" marB="45743"/>
                </a:tc>
                <a:tc>
                  <a:txBody>
                    <a:bodyPr/>
                    <a:lstStyle/>
                    <a:p>
                      <a:r>
                        <a:rPr lang="ru-RU" sz="1800" dirty="0" smtClean="0"/>
                        <a:t>1</a:t>
                      </a:r>
                      <a:endParaRPr lang="ru-RU" sz="1800" dirty="0"/>
                    </a:p>
                  </a:txBody>
                  <a:tcPr marT="45743" marB="45743"/>
                </a:tc>
                <a:tc>
                  <a:txBody>
                    <a:bodyPr/>
                    <a:lstStyle/>
                    <a:p>
                      <a:r>
                        <a:rPr lang="ru-RU" sz="1800" dirty="0" smtClean="0"/>
                        <a:t>2</a:t>
                      </a:r>
                      <a:endParaRPr lang="ru-RU" sz="1800" dirty="0"/>
                    </a:p>
                  </a:txBody>
                  <a:tcPr marT="45743" marB="45743"/>
                </a:tc>
                <a:tc>
                  <a:txBody>
                    <a:bodyPr/>
                    <a:lstStyle/>
                    <a:p>
                      <a:r>
                        <a:rPr lang="ru-RU" sz="1800" dirty="0" smtClean="0"/>
                        <a:t>5</a:t>
                      </a:r>
                      <a:endParaRPr lang="ru-RU" sz="1800" dirty="0"/>
                    </a:p>
                  </a:txBody>
                  <a:tcPr marT="45743" marB="45743"/>
                </a:tc>
                <a:tc>
                  <a:txBody>
                    <a:bodyPr/>
                    <a:lstStyle/>
                    <a:p>
                      <a:r>
                        <a:rPr lang="ru-RU" sz="1800" dirty="0" smtClean="0"/>
                        <a:t>6</a:t>
                      </a:r>
                      <a:endParaRPr lang="ru-RU" sz="1800" dirty="0"/>
                    </a:p>
                  </a:txBody>
                  <a:tcPr marT="45743" marB="45743"/>
                </a:tc>
                <a:tc>
                  <a:txBody>
                    <a:bodyPr/>
                    <a:lstStyle/>
                    <a:p>
                      <a:r>
                        <a:rPr lang="ru-RU" sz="1800" dirty="0" smtClean="0"/>
                        <a:t>8</a:t>
                      </a:r>
                      <a:endParaRPr lang="ru-RU" sz="1800" dirty="0"/>
                    </a:p>
                  </a:txBody>
                  <a:tcPr marT="45743" marB="45743"/>
                </a:tc>
                <a:tc>
                  <a:txBody>
                    <a:bodyPr/>
                    <a:lstStyle/>
                    <a:p>
                      <a:r>
                        <a:rPr lang="ru-RU" sz="1800" dirty="0" smtClean="0"/>
                        <a:t>7</a:t>
                      </a:r>
                      <a:endParaRPr lang="ru-RU" sz="1800" dirty="0"/>
                    </a:p>
                  </a:txBody>
                  <a:tcPr marT="45743" marB="45743"/>
                </a:tc>
                <a:tc>
                  <a:txBody>
                    <a:bodyPr/>
                    <a:lstStyle/>
                    <a:p>
                      <a:r>
                        <a:rPr lang="ru-RU" sz="1800" dirty="0" smtClean="0"/>
                        <a:t>5</a:t>
                      </a:r>
                      <a:endParaRPr lang="ru-RU" sz="1800" dirty="0"/>
                    </a:p>
                  </a:txBody>
                  <a:tcPr marT="45743" marB="45743"/>
                </a:tc>
                <a:tc>
                  <a:txBody>
                    <a:bodyPr/>
                    <a:lstStyle/>
                    <a:p>
                      <a:r>
                        <a:rPr lang="ru-RU" sz="1800" dirty="0" smtClean="0"/>
                        <a:t>4</a:t>
                      </a:r>
                      <a:endParaRPr lang="ru-RU" sz="1800" dirty="0"/>
                    </a:p>
                  </a:txBody>
                  <a:tcPr marT="45743" marB="45743"/>
                </a:tc>
              </a:tr>
            </a:tbl>
          </a:graphicData>
        </a:graphic>
      </p:graphicFrame>
      <p:sp>
        <p:nvSpPr>
          <p:cNvPr id="12329" name="Прямоугольник 9"/>
          <p:cNvSpPr>
            <a:spLocks noChangeArrowheads="1"/>
          </p:cNvSpPr>
          <p:nvPr/>
        </p:nvSpPr>
        <p:spPr bwMode="auto">
          <a:xfrm>
            <a:off x="1774825" y="4292600"/>
            <a:ext cx="8713788"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ru-RU" sz="2400">
                <a:latin typeface="Calibri" panose="020F0502020204030204" pitchFamily="34" charset="0"/>
              </a:rPr>
              <a:t>Так как в ряду всего 40 чисел, то медиана равна среднему арифметическому 20-го и 21-го членов соответствующего упорядоченного ряда. Значит, медиана ряда равна (6 + 6): </a:t>
            </a:r>
            <a:r>
              <a:rPr lang="ru-RU" sz="2400" i="1">
                <a:latin typeface="Calibri" panose="020F0502020204030204" pitchFamily="34" charset="0"/>
              </a:rPr>
              <a:t>2 =</a:t>
            </a:r>
            <a:r>
              <a:rPr lang="ru-RU" sz="2400">
                <a:latin typeface="Calibri" panose="020F0502020204030204" pitchFamily="34" charset="0"/>
              </a:rPr>
              <a:t> 6.</a:t>
            </a:r>
          </a:p>
        </p:txBody>
      </p:sp>
      <p:sp>
        <p:nvSpPr>
          <p:cNvPr id="12330" name="Прямоугольник 10"/>
          <p:cNvSpPr>
            <a:spLocks noChangeArrowheads="1"/>
          </p:cNvSpPr>
          <p:nvPr/>
        </p:nvSpPr>
        <p:spPr bwMode="auto">
          <a:xfrm>
            <a:off x="1992314" y="2967039"/>
            <a:ext cx="8351837"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atin typeface="Calibri" panose="020F0502020204030204" pitchFamily="34" charset="0"/>
              </a:rPr>
              <a:t>0, 1, 2, 3, 3, 4, 4, 4, 4, 4,</a:t>
            </a:r>
          </a:p>
          <a:p>
            <a:pPr algn="ctr" eaLnBrk="1" hangingPunct="1"/>
            <a:r>
              <a:rPr lang="ru-RU">
                <a:latin typeface="Calibri" panose="020F0502020204030204" pitchFamily="34" charset="0"/>
              </a:rPr>
              <a:t>5, 5, 5, 5, 5, 6, 6, 6, 6, </a:t>
            </a:r>
            <a:r>
              <a:rPr lang="ru-RU">
                <a:solidFill>
                  <a:srgbClr val="FF0000"/>
                </a:solidFill>
                <a:latin typeface="Calibri" panose="020F0502020204030204" pitchFamily="34" charset="0"/>
              </a:rPr>
              <a:t>6, 6</a:t>
            </a:r>
            <a:r>
              <a:rPr lang="ru-RU">
                <a:latin typeface="Calibri" panose="020F0502020204030204" pitchFamily="34" charset="0"/>
              </a:rPr>
              <a:t>, б, 6,</a:t>
            </a:r>
          </a:p>
          <a:p>
            <a:pPr algn="ctr" eaLnBrk="1" hangingPunct="1"/>
            <a:r>
              <a:rPr lang="ru-RU">
                <a:latin typeface="Calibri" panose="020F0502020204030204" pitchFamily="34" charset="0"/>
              </a:rPr>
              <a:t>7, 7, 7, 7, 7, 7, 7, 8, 8, 8, 8, 8, 9, 9, 9, 9.</a:t>
            </a:r>
          </a:p>
        </p:txBody>
      </p:sp>
    </p:spTree>
    <p:extLst>
      <p:ext uri="{BB962C8B-B14F-4D97-AF65-F5344CB8AC3E}">
        <p14:creationId xmlns:p14="http://schemas.microsoft.com/office/powerpoint/2010/main" xmlns="" val="32165037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Заголовок 1"/>
          <p:cNvSpPr>
            <a:spLocks noGrp="1"/>
          </p:cNvSpPr>
          <p:nvPr>
            <p:ph type="title"/>
          </p:nvPr>
        </p:nvSpPr>
        <p:spPr/>
        <p:txBody>
          <a:bodyPr/>
          <a:lstStyle/>
          <a:p>
            <a:pPr eaLnBrk="1" hangingPunct="1"/>
            <a:r>
              <a:rPr lang="ru-RU" sz="3200"/>
              <a:t>Таблица  частот по результатам тестирования восьмиклассников по математике</a:t>
            </a:r>
          </a:p>
        </p:txBody>
      </p:sp>
      <p:graphicFrame>
        <p:nvGraphicFramePr>
          <p:cNvPr id="4" name="Содержимое 3"/>
          <p:cNvGraphicFramePr>
            <a:graphicFrameLocks noGrp="1"/>
          </p:cNvGraphicFramePr>
          <p:nvPr>
            <p:ph idx="1"/>
          </p:nvPr>
        </p:nvGraphicFramePr>
        <p:xfrm>
          <a:off x="1981200" y="1600201"/>
          <a:ext cx="8229600" cy="1285875"/>
        </p:xfrm>
        <a:graphic>
          <a:graphicData uri="http://schemas.openxmlformats.org/drawingml/2006/table">
            <a:tbl>
              <a:tblPr firstRow="1" bandRow="1">
                <a:tableStyleId>{5C22544A-7EE6-4342-B048-85BDC9FD1C3A}</a:tableStyleId>
              </a:tblPr>
              <a:tblGrid>
                <a:gridCol w="2386610"/>
                <a:gridCol w="576064"/>
                <a:gridCol w="648072"/>
                <a:gridCol w="576064"/>
                <a:gridCol w="504056"/>
                <a:gridCol w="576064"/>
                <a:gridCol w="648072"/>
                <a:gridCol w="648072"/>
                <a:gridCol w="576064"/>
                <a:gridCol w="504056"/>
                <a:gridCol w="586402"/>
              </a:tblGrid>
              <a:tr h="914852">
                <a:tc>
                  <a:txBody>
                    <a:bodyPr/>
                    <a:lstStyle/>
                    <a:p>
                      <a:r>
                        <a:rPr lang="ru-RU" sz="1800" dirty="0" smtClean="0"/>
                        <a:t>Число верно выполненных заданий</a:t>
                      </a:r>
                      <a:endParaRPr lang="ru-RU" sz="1800" dirty="0"/>
                    </a:p>
                  </a:txBody>
                  <a:tcPr marT="45743" marB="45743"/>
                </a:tc>
                <a:tc>
                  <a:txBody>
                    <a:bodyPr/>
                    <a:lstStyle/>
                    <a:p>
                      <a:r>
                        <a:rPr lang="ru-RU" sz="1800" dirty="0" smtClean="0"/>
                        <a:t>0</a:t>
                      </a:r>
                      <a:endParaRPr lang="ru-RU" sz="1800" dirty="0"/>
                    </a:p>
                  </a:txBody>
                  <a:tcPr marT="45743" marB="45743"/>
                </a:tc>
                <a:tc>
                  <a:txBody>
                    <a:bodyPr/>
                    <a:lstStyle/>
                    <a:p>
                      <a:r>
                        <a:rPr lang="ru-RU" sz="1800" dirty="0" smtClean="0"/>
                        <a:t>1</a:t>
                      </a:r>
                      <a:endParaRPr lang="ru-RU" sz="1800" dirty="0"/>
                    </a:p>
                  </a:txBody>
                  <a:tcPr marT="45743" marB="45743"/>
                </a:tc>
                <a:tc>
                  <a:txBody>
                    <a:bodyPr/>
                    <a:lstStyle/>
                    <a:p>
                      <a:r>
                        <a:rPr lang="ru-RU" sz="1800" dirty="0" smtClean="0"/>
                        <a:t>2</a:t>
                      </a:r>
                      <a:endParaRPr lang="ru-RU" sz="1800" dirty="0"/>
                    </a:p>
                  </a:txBody>
                  <a:tcPr marT="45743" marB="45743"/>
                </a:tc>
                <a:tc>
                  <a:txBody>
                    <a:bodyPr/>
                    <a:lstStyle/>
                    <a:p>
                      <a:r>
                        <a:rPr lang="ru-RU" sz="1800" dirty="0" smtClean="0"/>
                        <a:t>3</a:t>
                      </a:r>
                      <a:endParaRPr lang="ru-RU" sz="1800" dirty="0"/>
                    </a:p>
                  </a:txBody>
                  <a:tcPr marT="45743" marB="45743"/>
                </a:tc>
                <a:tc>
                  <a:txBody>
                    <a:bodyPr/>
                    <a:lstStyle/>
                    <a:p>
                      <a:r>
                        <a:rPr lang="ru-RU" sz="1800" dirty="0" smtClean="0"/>
                        <a:t>4</a:t>
                      </a:r>
                      <a:endParaRPr lang="ru-RU" sz="1800" dirty="0"/>
                    </a:p>
                  </a:txBody>
                  <a:tcPr marT="45743" marB="45743"/>
                </a:tc>
                <a:tc>
                  <a:txBody>
                    <a:bodyPr/>
                    <a:lstStyle/>
                    <a:p>
                      <a:r>
                        <a:rPr lang="ru-RU" sz="1800" dirty="0" smtClean="0"/>
                        <a:t>5</a:t>
                      </a:r>
                      <a:endParaRPr lang="ru-RU" sz="1800" dirty="0"/>
                    </a:p>
                  </a:txBody>
                  <a:tcPr marT="45743" marB="45743"/>
                </a:tc>
                <a:tc>
                  <a:txBody>
                    <a:bodyPr/>
                    <a:lstStyle/>
                    <a:p>
                      <a:r>
                        <a:rPr lang="ru-RU" sz="1800" dirty="0" smtClean="0"/>
                        <a:t>6</a:t>
                      </a:r>
                      <a:endParaRPr lang="ru-RU" sz="1800" dirty="0"/>
                    </a:p>
                  </a:txBody>
                  <a:tcPr marT="45743" marB="45743"/>
                </a:tc>
                <a:tc>
                  <a:txBody>
                    <a:bodyPr/>
                    <a:lstStyle/>
                    <a:p>
                      <a:r>
                        <a:rPr lang="ru-RU" sz="1800" dirty="0" smtClean="0"/>
                        <a:t>7</a:t>
                      </a:r>
                      <a:endParaRPr lang="ru-RU" sz="1800" dirty="0"/>
                    </a:p>
                  </a:txBody>
                  <a:tcPr marT="45743" marB="45743"/>
                </a:tc>
                <a:tc>
                  <a:txBody>
                    <a:bodyPr/>
                    <a:lstStyle/>
                    <a:p>
                      <a:r>
                        <a:rPr lang="ru-RU" sz="1800" dirty="0" smtClean="0"/>
                        <a:t>8</a:t>
                      </a:r>
                      <a:endParaRPr lang="ru-RU" sz="1800" dirty="0"/>
                    </a:p>
                  </a:txBody>
                  <a:tcPr marT="45743" marB="45743"/>
                </a:tc>
                <a:tc>
                  <a:txBody>
                    <a:bodyPr/>
                    <a:lstStyle/>
                    <a:p>
                      <a:r>
                        <a:rPr lang="ru-RU" sz="1800" dirty="0" smtClean="0"/>
                        <a:t>9</a:t>
                      </a:r>
                      <a:endParaRPr lang="ru-RU" sz="1800" dirty="0"/>
                    </a:p>
                  </a:txBody>
                  <a:tcPr marT="45743" marB="45743"/>
                </a:tc>
              </a:tr>
              <a:tr h="371023">
                <a:tc>
                  <a:txBody>
                    <a:bodyPr/>
                    <a:lstStyle/>
                    <a:p>
                      <a:r>
                        <a:rPr lang="ru-RU" sz="1800" dirty="0" smtClean="0"/>
                        <a:t>Частота</a:t>
                      </a:r>
                      <a:endParaRPr lang="ru-RU" sz="1800" dirty="0"/>
                    </a:p>
                  </a:txBody>
                  <a:tcPr marT="45743" marB="45743"/>
                </a:tc>
                <a:tc>
                  <a:txBody>
                    <a:bodyPr/>
                    <a:lstStyle/>
                    <a:p>
                      <a:r>
                        <a:rPr lang="ru-RU" sz="1800" dirty="0" smtClean="0"/>
                        <a:t>1</a:t>
                      </a:r>
                      <a:endParaRPr lang="ru-RU" sz="1800" dirty="0"/>
                    </a:p>
                  </a:txBody>
                  <a:tcPr marT="45743" marB="45743"/>
                </a:tc>
                <a:tc>
                  <a:txBody>
                    <a:bodyPr/>
                    <a:lstStyle/>
                    <a:p>
                      <a:r>
                        <a:rPr lang="ru-RU" sz="1800" dirty="0" smtClean="0"/>
                        <a:t>1</a:t>
                      </a:r>
                      <a:endParaRPr lang="ru-RU" sz="1800" dirty="0"/>
                    </a:p>
                  </a:txBody>
                  <a:tcPr marT="45743" marB="45743"/>
                </a:tc>
                <a:tc>
                  <a:txBody>
                    <a:bodyPr/>
                    <a:lstStyle/>
                    <a:p>
                      <a:r>
                        <a:rPr lang="ru-RU" sz="1800" dirty="0" smtClean="0"/>
                        <a:t>1</a:t>
                      </a:r>
                      <a:endParaRPr lang="ru-RU" sz="1800" dirty="0"/>
                    </a:p>
                  </a:txBody>
                  <a:tcPr marT="45743" marB="45743"/>
                </a:tc>
                <a:tc>
                  <a:txBody>
                    <a:bodyPr/>
                    <a:lstStyle/>
                    <a:p>
                      <a:r>
                        <a:rPr lang="ru-RU" sz="1800" dirty="0" smtClean="0"/>
                        <a:t>2</a:t>
                      </a:r>
                      <a:endParaRPr lang="ru-RU" sz="1800" dirty="0"/>
                    </a:p>
                  </a:txBody>
                  <a:tcPr marT="45743" marB="45743"/>
                </a:tc>
                <a:tc>
                  <a:txBody>
                    <a:bodyPr/>
                    <a:lstStyle/>
                    <a:p>
                      <a:r>
                        <a:rPr lang="ru-RU" sz="1800" dirty="0" smtClean="0"/>
                        <a:t>5</a:t>
                      </a:r>
                      <a:endParaRPr lang="ru-RU" sz="1800" dirty="0"/>
                    </a:p>
                  </a:txBody>
                  <a:tcPr marT="45743" marB="45743"/>
                </a:tc>
                <a:tc>
                  <a:txBody>
                    <a:bodyPr/>
                    <a:lstStyle/>
                    <a:p>
                      <a:r>
                        <a:rPr lang="ru-RU" sz="1800" dirty="0" smtClean="0"/>
                        <a:t>6</a:t>
                      </a:r>
                      <a:endParaRPr lang="ru-RU" sz="1800" dirty="0"/>
                    </a:p>
                  </a:txBody>
                  <a:tcPr marT="45743" marB="45743"/>
                </a:tc>
                <a:tc>
                  <a:txBody>
                    <a:bodyPr/>
                    <a:lstStyle/>
                    <a:p>
                      <a:r>
                        <a:rPr lang="ru-RU" sz="1800" dirty="0" smtClean="0"/>
                        <a:t>8</a:t>
                      </a:r>
                      <a:endParaRPr lang="ru-RU" sz="1800" dirty="0"/>
                    </a:p>
                  </a:txBody>
                  <a:tcPr marT="45743" marB="45743"/>
                </a:tc>
                <a:tc>
                  <a:txBody>
                    <a:bodyPr/>
                    <a:lstStyle/>
                    <a:p>
                      <a:r>
                        <a:rPr lang="ru-RU" sz="1800" dirty="0" smtClean="0"/>
                        <a:t>7</a:t>
                      </a:r>
                      <a:endParaRPr lang="ru-RU" sz="1800" dirty="0"/>
                    </a:p>
                  </a:txBody>
                  <a:tcPr marT="45743" marB="45743"/>
                </a:tc>
                <a:tc>
                  <a:txBody>
                    <a:bodyPr/>
                    <a:lstStyle/>
                    <a:p>
                      <a:r>
                        <a:rPr lang="ru-RU" sz="1800" dirty="0" smtClean="0"/>
                        <a:t>5</a:t>
                      </a:r>
                      <a:endParaRPr lang="ru-RU" sz="1800" dirty="0"/>
                    </a:p>
                  </a:txBody>
                  <a:tcPr marT="45743" marB="45743"/>
                </a:tc>
                <a:tc>
                  <a:txBody>
                    <a:bodyPr/>
                    <a:lstStyle/>
                    <a:p>
                      <a:r>
                        <a:rPr lang="ru-RU" sz="1800" dirty="0" smtClean="0"/>
                        <a:t>4</a:t>
                      </a:r>
                      <a:endParaRPr lang="ru-RU" sz="1800" dirty="0"/>
                    </a:p>
                  </a:txBody>
                  <a:tcPr marT="45743" marB="45743"/>
                </a:tc>
              </a:tr>
            </a:tbl>
          </a:graphicData>
        </a:graphic>
      </p:graphicFrame>
      <p:sp>
        <p:nvSpPr>
          <p:cNvPr id="13353" name="Прямоугольник 4"/>
          <p:cNvSpPr>
            <a:spLocks noChangeArrowheads="1"/>
          </p:cNvSpPr>
          <p:nvPr/>
        </p:nvSpPr>
        <p:spPr bwMode="auto">
          <a:xfrm>
            <a:off x="1703389" y="3195639"/>
            <a:ext cx="8713787" cy="3354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ru-RU" sz="3200">
                <a:solidFill>
                  <a:srgbClr val="009900"/>
                </a:solidFill>
                <a:latin typeface="Calibri" panose="020F0502020204030204" pitchFamily="34" charset="0"/>
              </a:rPr>
              <a:t>Таблица относительных частот ряда</a:t>
            </a:r>
            <a:r>
              <a:rPr lang="ru-RU" sz="3200">
                <a:latin typeface="Calibri" panose="020F0502020204030204" pitchFamily="34" charset="0"/>
              </a:rPr>
              <a:t> </a:t>
            </a:r>
          </a:p>
          <a:p>
            <a:pPr eaLnBrk="1" hangingPunct="1"/>
            <a:r>
              <a:rPr lang="ru-RU" sz="2000">
                <a:latin typeface="Calibri" panose="020F0502020204030204" pitchFamily="34" charset="0"/>
              </a:rPr>
              <a:t> Иногда составляют таблицу, в которой для каждого данного указывается не частота, а отношение частоты к общему числу данных в ряду. Это отношение, выраженное в процентах, называют </a:t>
            </a:r>
            <a:r>
              <a:rPr lang="ru-RU" sz="2000" i="1">
                <a:latin typeface="Calibri" panose="020F0502020204030204" pitchFamily="34" charset="0"/>
              </a:rPr>
              <a:t>относительной частотой, </a:t>
            </a:r>
            <a:r>
              <a:rPr lang="ru-RU" sz="2000">
                <a:latin typeface="Calibri" panose="020F0502020204030204" pitchFamily="34" charset="0"/>
              </a:rPr>
              <a:t>а саму таблицу — </a:t>
            </a:r>
            <a:r>
              <a:rPr lang="ru-RU" sz="2000" b="1" i="1">
                <a:solidFill>
                  <a:srgbClr val="009900"/>
                </a:solidFill>
                <a:latin typeface="Calibri" panose="020F0502020204030204" pitchFamily="34" charset="0"/>
              </a:rPr>
              <a:t>таблицей относительных частот.</a:t>
            </a:r>
            <a:endParaRPr lang="ru-RU" sz="2000" b="1">
              <a:solidFill>
                <a:srgbClr val="009900"/>
              </a:solidFill>
              <a:latin typeface="Calibri" panose="020F0502020204030204" pitchFamily="34" charset="0"/>
            </a:endParaRPr>
          </a:p>
          <a:p>
            <a:pPr eaLnBrk="1" hangingPunct="1"/>
            <a:r>
              <a:rPr lang="ru-RU" sz="2000">
                <a:latin typeface="Calibri" panose="020F0502020204030204" pitchFamily="34" charset="0"/>
              </a:rPr>
              <a:t>В нашем примере общая численность данных — это число учащихся, писавших работу, т. е. 40. </a:t>
            </a:r>
          </a:p>
          <a:p>
            <a:pPr eaLnBrk="1" hangingPunct="1"/>
            <a:r>
              <a:rPr lang="ru-RU" sz="2000">
                <a:latin typeface="Calibri" panose="020F0502020204030204" pitchFamily="34" charset="0"/>
              </a:rPr>
              <a:t>Например, относительная частота данного в ряду, характеризующая количество учащихся, набравших 9 баллов, будет вычисляться  </a:t>
            </a:r>
          </a:p>
          <a:p>
            <a:pPr eaLnBrk="1" hangingPunct="1"/>
            <a:r>
              <a:rPr lang="ru-RU" sz="2000">
                <a:latin typeface="Calibri" panose="020F0502020204030204" pitchFamily="34" charset="0"/>
              </a:rPr>
              <a:t>4 : 40*100=0,1*100=10 (Смотри следующий слайд)</a:t>
            </a:r>
          </a:p>
        </p:txBody>
      </p:sp>
    </p:spTree>
    <p:extLst>
      <p:ext uri="{BB962C8B-B14F-4D97-AF65-F5344CB8AC3E}">
        <p14:creationId xmlns:p14="http://schemas.microsoft.com/office/powerpoint/2010/main" xmlns="" val="11322774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Заголовок 1"/>
          <p:cNvSpPr>
            <a:spLocks noGrp="1"/>
          </p:cNvSpPr>
          <p:nvPr>
            <p:ph type="title"/>
          </p:nvPr>
        </p:nvSpPr>
        <p:spPr>
          <a:xfrm>
            <a:off x="1992314" y="274639"/>
            <a:ext cx="8218487" cy="777875"/>
          </a:xfrm>
        </p:spPr>
        <p:txBody>
          <a:bodyPr/>
          <a:lstStyle/>
          <a:p>
            <a:pPr eaLnBrk="1" hangingPunct="1"/>
            <a:r>
              <a:rPr lang="ru-RU" sz="3200"/>
              <a:t> </a:t>
            </a:r>
            <a:r>
              <a:rPr lang="ru-RU" sz="3200">
                <a:solidFill>
                  <a:srgbClr val="009900"/>
                </a:solidFill>
              </a:rPr>
              <a:t>Таблица относительных частот ряда</a:t>
            </a:r>
          </a:p>
        </p:txBody>
      </p:sp>
      <p:graphicFrame>
        <p:nvGraphicFramePr>
          <p:cNvPr id="4" name="Содержимое 3"/>
          <p:cNvGraphicFramePr>
            <a:graphicFrameLocks noGrp="1"/>
          </p:cNvGraphicFramePr>
          <p:nvPr>
            <p:ph idx="1"/>
          </p:nvPr>
        </p:nvGraphicFramePr>
        <p:xfrm>
          <a:off x="1981200" y="1196976"/>
          <a:ext cx="8362950" cy="1655763"/>
        </p:xfrm>
        <a:graphic>
          <a:graphicData uri="http://schemas.openxmlformats.org/drawingml/2006/table">
            <a:tbl>
              <a:tblPr firstRow="1" bandRow="1">
                <a:tableStyleId>{5C22544A-7EE6-4342-B048-85BDC9FD1C3A}</a:tableStyleId>
              </a:tblPr>
              <a:tblGrid>
                <a:gridCol w="2386516"/>
                <a:gridCol w="576042"/>
                <a:gridCol w="648047"/>
                <a:gridCol w="576042"/>
                <a:gridCol w="504037"/>
                <a:gridCol w="720052"/>
                <a:gridCol w="504037"/>
                <a:gridCol w="648047"/>
                <a:gridCol w="648047"/>
                <a:gridCol w="648047"/>
                <a:gridCol w="504037"/>
              </a:tblGrid>
              <a:tr h="973978">
                <a:tc>
                  <a:txBody>
                    <a:bodyPr/>
                    <a:lstStyle/>
                    <a:p>
                      <a:r>
                        <a:rPr lang="ru-RU" sz="1800" dirty="0" smtClean="0"/>
                        <a:t>Число верно выполненных заданий</a:t>
                      </a:r>
                      <a:endParaRPr lang="ru-RU" sz="1800" dirty="0"/>
                    </a:p>
                  </a:txBody>
                  <a:tcPr marL="91436" marR="91436" marT="45708" marB="45708"/>
                </a:tc>
                <a:tc>
                  <a:txBody>
                    <a:bodyPr/>
                    <a:lstStyle/>
                    <a:p>
                      <a:r>
                        <a:rPr lang="ru-RU" sz="1800" dirty="0" smtClean="0"/>
                        <a:t>0</a:t>
                      </a:r>
                      <a:endParaRPr lang="ru-RU" sz="1800" dirty="0"/>
                    </a:p>
                  </a:txBody>
                  <a:tcPr marL="91436" marR="91436" marT="45708" marB="45708"/>
                </a:tc>
                <a:tc>
                  <a:txBody>
                    <a:bodyPr/>
                    <a:lstStyle/>
                    <a:p>
                      <a:r>
                        <a:rPr lang="ru-RU" sz="1800" dirty="0" smtClean="0"/>
                        <a:t>1</a:t>
                      </a:r>
                      <a:endParaRPr lang="ru-RU" sz="1800" dirty="0"/>
                    </a:p>
                  </a:txBody>
                  <a:tcPr marL="91436" marR="91436" marT="45708" marB="45708"/>
                </a:tc>
                <a:tc>
                  <a:txBody>
                    <a:bodyPr/>
                    <a:lstStyle/>
                    <a:p>
                      <a:r>
                        <a:rPr lang="ru-RU" sz="1800" dirty="0" smtClean="0"/>
                        <a:t>2</a:t>
                      </a:r>
                      <a:endParaRPr lang="ru-RU" sz="1800" dirty="0"/>
                    </a:p>
                  </a:txBody>
                  <a:tcPr marL="91436" marR="91436" marT="45708" marB="45708"/>
                </a:tc>
                <a:tc>
                  <a:txBody>
                    <a:bodyPr/>
                    <a:lstStyle/>
                    <a:p>
                      <a:r>
                        <a:rPr lang="ru-RU" sz="1800" dirty="0" smtClean="0"/>
                        <a:t>3</a:t>
                      </a:r>
                      <a:endParaRPr lang="ru-RU" sz="1800" dirty="0"/>
                    </a:p>
                  </a:txBody>
                  <a:tcPr marL="91436" marR="91436" marT="45708" marB="45708"/>
                </a:tc>
                <a:tc>
                  <a:txBody>
                    <a:bodyPr/>
                    <a:lstStyle/>
                    <a:p>
                      <a:r>
                        <a:rPr lang="ru-RU" sz="1800" dirty="0" smtClean="0"/>
                        <a:t>4</a:t>
                      </a:r>
                      <a:endParaRPr lang="ru-RU" sz="1800" dirty="0"/>
                    </a:p>
                  </a:txBody>
                  <a:tcPr marL="91436" marR="91436" marT="45708" marB="45708"/>
                </a:tc>
                <a:tc>
                  <a:txBody>
                    <a:bodyPr/>
                    <a:lstStyle/>
                    <a:p>
                      <a:r>
                        <a:rPr lang="ru-RU" sz="1800" dirty="0" smtClean="0"/>
                        <a:t>5</a:t>
                      </a:r>
                      <a:endParaRPr lang="ru-RU" sz="1800" dirty="0"/>
                    </a:p>
                  </a:txBody>
                  <a:tcPr marL="91436" marR="91436" marT="45708" marB="45708"/>
                </a:tc>
                <a:tc>
                  <a:txBody>
                    <a:bodyPr/>
                    <a:lstStyle/>
                    <a:p>
                      <a:r>
                        <a:rPr lang="ru-RU" sz="1800" dirty="0" smtClean="0"/>
                        <a:t>6</a:t>
                      </a:r>
                      <a:endParaRPr lang="ru-RU" sz="1800" dirty="0"/>
                    </a:p>
                  </a:txBody>
                  <a:tcPr marL="91436" marR="91436" marT="45708" marB="45708"/>
                </a:tc>
                <a:tc>
                  <a:txBody>
                    <a:bodyPr/>
                    <a:lstStyle/>
                    <a:p>
                      <a:r>
                        <a:rPr lang="ru-RU" sz="1800" dirty="0" smtClean="0"/>
                        <a:t>7</a:t>
                      </a:r>
                      <a:endParaRPr lang="ru-RU" sz="1800" dirty="0"/>
                    </a:p>
                  </a:txBody>
                  <a:tcPr marL="91436" marR="91436" marT="45708" marB="45708"/>
                </a:tc>
                <a:tc>
                  <a:txBody>
                    <a:bodyPr/>
                    <a:lstStyle/>
                    <a:p>
                      <a:r>
                        <a:rPr lang="ru-RU" sz="1800" dirty="0" smtClean="0"/>
                        <a:t>8</a:t>
                      </a:r>
                      <a:endParaRPr lang="ru-RU" sz="1800" dirty="0"/>
                    </a:p>
                  </a:txBody>
                  <a:tcPr marL="91436" marR="91436" marT="45708" marB="45708"/>
                </a:tc>
                <a:tc>
                  <a:txBody>
                    <a:bodyPr/>
                    <a:lstStyle/>
                    <a:p>
                      <a:r>
                        <a:rPr lang="ru-RU" sz="1800" dirty="0" smtClean="0"/>
                        <a:t>9</a:t>
                      </a:r>
                      <a:endParaRPr lang="ru-RU" sz="1800" dirty="0"/>
                    </a:p>
                  </a:txBody>
                  <a:tcPr marL="91436" marR="91436" marT="45708" marB="45708"/>
                </a:tc>
              </a:tr>
              <a:tr h="681785">
                <a:tc>
                  <a:txBody>
                    <a:bodyPr/>
                    <a:lstStyle/>
                    <a:p>
                      <a:r>
                        <a:rPr lang="ru-RU" sz="1800" dirty="0" smtClean="0"/>
                        <a:t>Относительная  частота в % (</a:t>
                      </a:r>
                      <a:r>
                        <a:rPr lang="en-US" sz="1800" dirty="0" smtClean="0"/>
                        <a:t>n</a:t>
                      </a:r>
                      <a:r>
                        <a:rPr lang="ru-RU" sz="1800" dirty="0" smtClean="0"/>
                        <a:t>:40*100)</a:t>
                      </a:r>
                      <a:endParaRPr lang="ru-RU" sz="1800" dirty="0"/>
                    </a:p>
                  </a:txBody>
                  <a:tcPr marL="91436" marR="91436" marT="45708" marB="45708"/>
                </a:tc>
                <a:tc>
                  <a:txBody>
                    <a:bodyPr/>
                    <a:lstStyle/>
                    <a:p>
                      <a:r>
                        <a:rPr lang="ru-RU" sz="1800" dirty="0" smtClean="0"/>
                        <a:t>2,5</a:t>
                      </a:r>
                      <a:endParaRPr lang="ru-RU" sz="1800" dirty="0"/>
                    </a:p>
                  </a:txBody>
                  <a:tcPr marL="91436" marR="91436" marT="45708" marB="45708"/>
                </a:tc>
                <a:tc>
                  <a:txBody>
                    <a:bodyPr/>
                    <a:lstStyle/>
                    <a:p>
                      <a:r>
                        <a:rPr lang="ru-RU" sz="1800" dirty="0" smtClean="0"/>
                        <a:t>2,5</a:t>
                      </a:r>
                      <a:endParaRPr lang="ru-RU" sz="1800" dirty="0"/>
                    </a:p>
                  </a:txBody>
                  <a:tcPr marL="91436" marR="91436" marT="45708" marB="45708"/>
                </a:tc>
                <a:tc>
                  <a:txBody>
                    <a:bodyPr/>
                    <a:lstStyle/>
                    <a:p>
                      <a:r>
                        <a:rPr lang="ru-RU" sz="1800" dirty="0" smtClean="0"/>
                        <a:t>2,5</a:t>
                      </a:r>
                      <a:endParaRPr lang="ru-RU" sz="1800" dirty="0"/>
                    </a:p>
                  </a:txBody>
                  <a:tcPr marL="91436" marR="91436" marT="45708" marB="45708"/>
                </a:tc>
                <a:tc>
                  <a:txBody>
                    <a:bodyPr/>
                    <a:lstStyle/>
                    <a:p>
                      <a:r>
                        <a:rPr lang="ru-RU" sz="1800" dirty="0" smtClean="0"/>
                        <a:t>5</a:t>
                      </a:r>
                      <a:endParaRPr lang="ru-RU" sz="1800" dirty="0"/>
                    </a:p>
                  </a:txBody>
                  <a:tcPr marL="91436" marR="91436" marT="45708" marB="45708"/>
                </a:tc>
                <a:tc>
                  <a:txBody>
                    <a:bodyPr/>
                    <a:lstStyle/>
                    <a:p>
                      <a:r>
                        <a:rPr lang="ru-RU" sz="1800" dirty="0" smtClean="0"/>
                        <a:t>12,5</a:t>
                      </a:r>
                      <a:endParaRPr lang="ru-RU" sz="1800" dirty="0"/>
                    </a:p>
                  </a:txBody>
                  <a:tcPr marL="91436" marR="91436" marT="45708" marB="45708"/>
                </a:tc>
                <a:tc>
                  <a:txBody>
                    <a:bodyPr/>
                    <a:lstStyle/>
                    <a:p>
                      <a:r>
                        <a:rPr lang="ru-RU" sz="1800" dirty="0" smtClean="0"/>
                        <a:t>15</a:t>
                      </a:r>
                      <a:endParaRPr lang="ru-RU" sz="1800" dirty="0"/>
                    </a:p>
                  </a:txBody>
                  <a:tcPr marL="91436" marR="91436" marT="45708" marB="45708"/>
                </a:tc>
                <a:tc>
                  <a:txBody>
                    <a:bodyPr/>
                    <a:lstStyle/>
                    <a:p>
                      <a:r>
                        <a:rPr lang="ru-RU" sz="1800" dirty="0" smtClean="0"/>
                        <a:t>20</a:t>
                      </a:r>
                      <a:endParaRPr lang="ru-RU" sz="1800" dirty="0"/>
                    </a:p>
                  </a:txBody>
                  <a:tcPr marL="91436" marR="91436" marT="45708" marB="45708"/>
                </a:tc>
                <a:tc>
                  <a:txBody>
                    <a:bodyPr/>
                    <a:lstStyle/>
                    <a:p>
                      <a:r>
                        <a:rPr lang="ru-RU" sz="1800" dirty="0" smtClean="0"/>
                        <a:t>17,5</a:t>
                      </a:r>
                      <a:endParaRPr lang="ru-RU" sz="1800" dirty="0"/>
                    </a:p>
                  </a:txBody>
                  <a:tcPr marL="91436" marR="91436" marT="45708" marB="45708"/>
                </a:tc>
                <a:tc>
                  <a:txBody>
                    <a:bodyPr/>
                    <a:lstStyle/>
                    <a:p>
                      <a:r>
                        <a:rPr lang="ru-RU" sz="1800" dirty="0" smtClean="0"/>
                        <a:t>12,5</a:t>
                      </a:r>
                      <a:endParaRPr lang="ru-RU" sz="1800" dirty="0"/>
                    </a:p>
                  </a:txBody>
                  <a:tcPr marL="91436" marR="91436" marT="45708" marB="45708"/>
                </a:tc>
                <a:tc>
                  <a:txBody>
                    <a:bodyPr/>
                    <a:lstStyle/>
                    <a:p>
                      <a:r>
                        <a:rPr lang="ru-RU" sz="1800" dirty="0" smtClean="0"/>
                        <a:t>10</a:t>
                      </a:r>
                      <a:endParaRPr lang="ru-RU" sz="1800" dirty="0"/>
                    </a:p>
                  </a:txBody>
                  <a:tcPr marL="91436" marR="91436" marT="45708" marB="45708"/>
                </a:tc>
              </a:tr>
            </a:tbl>
          </a:graphicData>
        </a:graphic>
      </p:graphicFrame>
      <p:sp>
        <p:nvSpPr>
          <p:cNvPr id="14377" name="Прямоугольник 5"/>
          <p:cNvSpPr>
            <a:spLocks noChangeArrowheads="1"/>
          </p:cNvSpPr>
          <p:nvPr/>
        </p:nvSpPr>
        <p:spPr bwMode="auto">
          <a:xfrm>
            <a:off x="1992314" y="3141664"/>
            <a:ext cx="8207375" cy="35385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ru-RU" sz="3200">
                <a:latin typeface="Calibri" panose="020F0502020204030204" pitchFamily="34" charset="0"/>
              </a:rPr>
              <a:t>Нетрудно убедиться, что сумма относительных частот составляет 100%.</a:t>
            </a:r>
          </a:p>
          <a:p>
            <a:pPr eaLnBrk="1" hangingPunct="1"/>
            <a:r>
              <a:rPr lang="ru-RU" sz="3200">
                <a:latin typeface="Calibri" panose="020F0502020204030204" pitchFamily="34" charset="0"/>
              </a:rPr>
              <a:t>Вообще, </a:t>
            </a:r>
          </a:p>
          <a:p>
            <a:pPr eaLnBrk="1" hangingPunct="1"/>
            <a:r>
              <a:rPr lang="ru-RU" sz="3200" i="1">
                <a:solidFill>
                  <a:srgbClr val="009900"/>
                </a:solidFill>
                <a:latin typeface="Calibri" panose="020F0502020204030204" pitchFamily="34" charset="0"/>
              </a:rPr>
              <a:t>если по результатам исследования составлена таблица относительных частот, то сумма относительных частот равна 100%.</a:t>
            </a:r>
          </a:p>
        </p:txBody>
      </p:sp>
    </p:spTree>
    <p:extLst>
      <p:ext uri="{BB962C8B-B14F-4D97-AF65-F5344CB8AC3E}">
        <p14:creationId xmlns:p14="http://schemas.microsoft.com/office/powerpoint/2010/main" xmlns="" val="13987677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Заголовок 1"/>
          <p:cNvSpPr>
            <a:spLocks noGrp="1"/>
          </p:cNvSpPr>
          <p:nvPr>
            <p:ph type="title"/>
          </p:nvPr>
        </p:nvSpPr>
        <p:spPr/>
        <p:txBody>
          <a:bodyPr/>
          <a:lstStyle/>
          <a:p>
            <a:pPr eaLnBrk="1" hangingPunct="1"/>
            <a:r>
              <a:rPr lang="ru-RU" smtClean="0">
                <a:solidFill>
                  <a:srgbClr val="009900"/>
                </a:solidFill>
              </a:rPr>
              <a:t>интервальный ряд</a:t>
            </a:r>
          </a:p>
        </p:txBody>
      </p:sp>
      <p:sp>
        <p:nvSpPr>
          <p:cNvPr id="3" name="Содержимое 2"/>
          <p:cNvSpPr>
            <a:spLocks noGrp="1"/>
          </p:cNvSpPr>
          <p:nvPr>
            <p:ph idx="1"/>
          </p:nvPr>
        </p:nvSpPr>
        <p:spPr/>
        <p:txBody>
          <a:bodyPr rtlCol="0">
            <a:normAutofit fontScale="85000" lnSpcReduction="20000"/>
          </a:bodyPr>
          <a:lstStyle/>
          <a:p>
            <a:pPr marL="365760" indent="-256032">
              <a:buClr>
                <a:schemeClr val="accent3"/>
              </a:buClr>
              <a:defRPr/>
            </a:pPr>
            <a:r>
              <a:rPr lang="ru-RU" dirty="0" smtClean="0"/>
              <a:t>Заметим, что если в ряду имеется большое число данных и одинаковые значения встречаются редко, то таблицы частот или относительных частот теряют наглядность и становятся излишне громоздкими. В таких случаях для анализа данных строят </a:t>
            </a:r>
            <a:r>
              <a:rPr lang="ru-RU" i="1" dirty="0" smtClean="0">
                <a:solidFill>
                  <a:srgbClr val="009900"/>
                </a:solidFill>
              </a:rPr>
              <a:t>интервальный ряд</a:t>
            </a:r>
            <a:r>
              <a:rPr lang="ru-RU" i="1" dirty="0" smtClean="0"/>
              <a:t>.</a:t>
            </a:r>
            <a:r>
              <a:rPr lang="ru-RU" dirty="0" smtClean="0"/>
              <a:t> Для этого разность между наибольшим и наименьшим значениями делят на несколько равных частей (примерно 5—10) и, округляя полученный результат, определяют длину интервала. За начало первого интервала часто выбирают наименьшее данное или ближайшее к нему целое число, его не превосходящее. Для каждого интервала указывают число данных, попадающих в этот интервал, или выраженное в процентах отношение этого числа к общей численности данных. При этом граничное число обычно считают относящимся к последующему интервалу</a:t>
            </a:r>
            <a:endParaRPr lang="ru-RU" dirty="0"/>
          </a:p>
        </p:txBody>
      </p:sp>
    </p:spTree>
    <p:extLst>
      <p:ext uri="{BB962C8B-B14F-4D97-AF65-F5344CB8AC3E}">
        <p14:creationId xmlns:p14="http://schemas.microsoft.com/office/powerpoint/2010/main" xmlns="" val="14328596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92313" y="260350"/>
            <a:ext cx="8229600" cy="2305050"/>
          </a:xfrm>
        </p:spPr>
        <p:txBody>
          <a:bodyPr rtlCol="0">
            <a:normAutofit fontScale="90000"/>
          </a:bodyPr>
          <a:lstStyle/>
          <a:p>
            <a:pPr>
              <a:defRPr/>
            </a:pPr>
            <a:r>
              <a:rPr lang="ru-RU" sz="3100" dirty="0">
                <a:solidFill>
                  <a:srgbClr val="009900"/>
                </a:solidFill>
              </a:rPr>
              <a:t>Пример интервального ряда</a:t>
            </a:r>
            <a:r>
              <a:rPr lang="ru-RU" dirty="0" smtClean="0">
                <a:solidFill>
                  <a:srgbClr val="009900"/>
                </a:solidFill>
              </a:rPr>
              <a:t/>
            </a:r>
            <a:br>
              <a:rPr lang="ru-RU" dirty="0" smtClean="0">
                <a:solidFill>
                  <a:srgbClr val="009900"/>
                </a:solidFill>
              </a:rPr>
            </a:br>
            <a:r>
              <a:rPr lang="ru-RU" dirty="0" smtClean="0"/>
              <a:t> </a:t>
            </a:r>
            <a:r>
              <a:rPr lang="ru-RU" sz="3100" dirty="0"/>
              <a:t>Пусть, например, на партии из 50 электроламп изучали продолжительность их горения (в часах). По результатам составили такую таблицу:</a:t>
            </a:r>
            <a:r>
              <a:rPr lang="ru-RU" sz="2000" dirty="0"/>
              <a:t/>
            </a:r>
            <a:br>
              <a:rPr lang="ru-RU" sz="2000" dirty="0"/>
            </a:br>
            <a:endParaRPr lang="ru-RU" dirty="0">
              <a:solidFill>
                <a:srgbClr val="009900"/>
              </a:solidFill>
            </a:endParaRPr>
          </a:p>
        </p:txBody>
      </p:sp>
      <p:graphicFrame>
        <p:nvGraphicFramePr>
          <p:cNvPr id="4" name="Содержимое 3"/>
          <p:cNvGraphicFramePr>
            <a:graphicFrameLocks noGrp="1"/>
          </p:cNvGraphicFramePr>
          <p:nvPr>
            <p:ph idx="1"/>
          </p:nvPr>
        </p:nvGraphicFramePr>
        <p:xfrm>
          <a:off x="2063751" y="2420938"/>
          <a:ext cx="8291513" cy="4121150"/>
        </p:xfrm>
        <a:graphic>
          <a:graphicData uri="http://schemas.openxmlformats.org/drawingml/2006/table">
            <a:tbl>
              <a:tblPr firstRow="1" bandRow="1">
                <a:tableStyleId>{5C22544A-7EE6-4342-B048-85BDC9FD1C3A}</a:tableStyleId>
              </a:tblPr>
              <a:tblGrid>
                <a:gridCol w="4145757"/>
                <a:gridCol w="4145757"/>
              </a:tblGrid>
              <a:tr h="452722">
                <a:tc>
                  <a:txBody>
                    <a:bodyPr/>
                    <a:lstStyle/>
                    <a:p>
                      <a:pPr algn="ctr"/>
                      <a:r>
                        <a:rPr lang="ru-RU" sz="1800" dirty="0" smtClean="0"/>
                        <a:t>Продолжительность</a:t>
                      </a:r>
                      <a:r>
                        <a:rPr lang="ru-RU" sz="1800" baseline="0" dirty="0" smtClean="0"/>
                        <a:t> горения, ч</a:t>
                      </a:r>
                      <a:endParaRPr lang="ru-RU" sz="1800" dirty="0"/>
                    </a:p>
                  </a:txBody>
                  <a:tcPr marL="91443" marR="91443" marT="45715" marB="45715"/>
                </a:tc>
                <a:tc>
                  <a:txBody>
                    <a:bodyPr/>
                    <a:lstStyle/>
                    <a:p>
                      <a:pPr algn="ctr"/>
                      <a:r>
                        <a:rPr lang="ru-RU" sz="1800" dirty="0" smtClean="0"/>
                        <a:t>Частота</a:t>
                      </a:r>
                      <a:endParaRPr lang="ru-RU" sz="1800" dirty="0"/>
                    </a:p>
                  </a:txBody>
                  <a:tcPr marL="91443" marR="91443" marT="45715" marB="45715"/>
                </a:tc>
              </a:tr>
              <a:tr h="452722">
                <a:tc>
                  <a:txBody>
                    <a:bodyPr/>
                    <a:lstStyle/>
                    <a:p>
                      <a:pPr algn="ctr"/>
                      <a:r>
                        <a:rPr lang="ru-RU" sz="1800" dirty="0" smtClean="0"/>
                        <a:t>До 200</a:t>
                      </a:r>
                      <a:endParaRPr lang="ru-RU" sz="1800" dirty="0"/>
                    </a:p>
                  </a:txBody>
                  <a:tcPr marL="91443" marR="91443" marT="45715" marB="45715"/>
                </a:tc>
                <a:tc>
                  <a:txBody>
                    <a:bodyPr/>
                    <a:lstStyle/>
                    <a:p>
                      <a:pPr algn="ctr"/>
                      <a:r>
                        <a:rPr lang="ru-RU" sz="1800" dirty="0" smtClean="0"/>
                        <a:t>1</a:t>
                      </a:r>
                      <a:endParaRPr lang="ru-RU" sz="1800" dirty="0"/>
                    </a:p>
                  </a:txBody>
                  <a:tcPr marL="91443" marR="91443" marT="45715" marB="45715"/>
                </a:tc>
              </a:tr>
              <a:tr h="452722">
                <a:tc>
                  <a:txBody>
                    <a:bodyPr/>
                    <a:lstStyle/>
                    <a:p>
                      <a:pPr algn="ctr"/>
                      <a:r>
                        <a:rPr lang="ru-RU" sz="1800" dirty="0" smtClean="0"/>
                        <a:t>200-400</a:t>
                      </a:r>
                      <a:endParaRPr lang="ru-RU" sz="1800" dirty="0"/>
                    </a:p>
                  </a:txBody>
                  <a:tcPr marL="91443" marR="91443" marT="45715" marB="45715"/>
                </a:tc>
                <a:tc>
                  <a:txBody>
                    <a:bodyPr/>
                    <a:lstStyle/>
                    <a:p>
                      <a:pPr algn="ctr"/>
                      <a:r>
                        <a:rPr lang="ru-RU" sz="1800" dirty="0" smtClean="0"/>
                        <a:t>3</a:t>
                      </a:r>
                      <a:endParaRPr lang="ru-RU" sz="1800" dirty="0"/>
                    </a:p>
                  </a:txBody>
                  <a:tcPr marL="91443" marR="91443" marT="45715" marB="45715"/>
                </a:tc>
              </a:tr>
              <a:tr h="452722">
                <a:tc>
                  <a:txBody>
                    <a:bodyPr/>
                    <a:lstStyle/>
                    <a:p>
                      <a:pPr algn="ctr"/>
                      <a:r>
                        <a:rPr lang="ru-RU" sz="1800" dirty="0" smtClean="0"/>
                        <a:t>400-600</a:t>
                      </a:r>
                      <a:endParaRPr lang="ru-RU" sz="1800" dirty="0"/>
                    </a:p>
                  </a:txBody>
                  <a:tcPr marL="91443" marR="91443" marT="45715" marB="45715"/>
                </a:tc>
                <a:tc>
                  <a:txBody>
                    <a:bodyPr/>
                    <a:lstStyle/>
                    <a:p>
                      <a:pPr algn="ctr"/>
                      <a:r>
                        <a:rPr lang="ru-RU" sz="1800" dirty="0" smtClean="0"/>
                        <a:t>5</a:t>
                      </a:r>
                      <a:endParaRPr lang="ru-RU" sz="1800" dirty="0"/>
                    </a:p>
                  </a:txBody>
                  <a:tcPr marL="91443" marR="91443" marT="45715" marB="45715"/>
                </a:tc>
              </a:tr>
              <a:tr h="452722">
                <a:tc>
                  <a:txBody>
                    <a:bodyPr/>
                    <a:lstStyle/>
                    <a:p>
                      <a:pPr algn="ctr"/>
                      <a:r>
                        <a:rPr lang="ru-RU" sz="1800" dirty="0" smtClean="0"/>
                        <a:t>600-800</a:t>
                      </a:r>
                      <a:endParaRPr lang="ru-RU" sz="1800" dirty="0"/>
                    </a:p>
                  </a:txBody>
                  <a:tcPr marL="91443" marR="91443" marT="45715" marB="45715"/>
                </a:tc>
                <a:tc>
                  <a:txBody>
                    <a:bodyPr/>
                    <a:lstStyle/>
                    <a:p>
                      <a:pPr algn="ctr"/>
                      <a:r>
                        <a:rPr lang="ru-RU" sz="1800" dirty="0" smtClean="0"/>
                        <a:t>9</a:t>
                      </a:r>
                      <a:endParaRPr lang="ru-RU" sz="1800" dirty="0"/>
                    </a:p>
                  </a:txBody>
                  <a:tcPr marL="91443" marR="91443" marT="45715" marB="45715"/>
                </a:tc>
              </a:tr>
              <a:tr h="499370">
                <a:tc>
                  <a:txBody>
                    <a:bodyPr/>
                    <a:lstStyle/>
                    <a:p>
                      <a:pPr algn="ctr"/>
                      <a:r>
                        <a:rPr lang="ru-RU" sz="1800" dirty="0" smtClean="0"/>
                        <a:t>800-1000</a:t>
                      </a:r>
                      <a:endParaRPr lang="ru-RU" sz="1800" dirty="0"/>
                    </a:p>
                  </a:txBody>
                  <a:tcPr marL="91443" marR="91443" marT="45715" marB="45715"/>
                </a:tc>
                <a:tc>
                  <a:txBody>
                    <a:bodyPr/>
                    <a:lstStyle/>
                    <a:p>
                      <a:pPr algn="ctr"/>
                      <a:r>
                        <a:rPr lang="ru-RU" sz="1800" dirty="0" smtClean="0"/>
                        <a:t>19</a:t>
                      </a:r>
                      <a:endParaRPr lang="ru-RU" sz="1800" dirty="0"/>
                    </a:p>
                  </a:txBody>
                  <a:tcPr marL="91443" marR="91443" marT="45715" marB="45715"/>
                </a:tc>
              </a:tr>
              <a:tr h="452722">
                <a:tc>
                  <a:txBody>
                    <a:bodyPr/>
                    <a:lstStyle/>
                    <a:p>
                      <a:pPr algn="ctr"/>
                      <a:r>
                        <a:rPr lang="ru-RU" sz="1800" dirty="0" smtClean="0"/>
                        <a:t>1000-1200</a:t>
                      </a:r>
                      <a:endParaRPr lang="ru-RU" sz="1800" dirty="0"/>
                    </a:p>
                  </a:txBody>
                  <a:tcPr marL="91443" marR="91443" marT="45715" marB="45715"/>
                </a:tc>
                <a:tc>
                  <a:txBody>
                    <a:bodyPr/>
                    <a:lstStyle/>
                    <a:p>
                      <a:pPr algn="ctr"/>
                      <a:r>
                        <a:rPr lang="ru-RU" sz="1800" dirty="0" smtClean="0"/>
                        <a:t>9</a:t>
                      </a:r>
                      <a:endParaRPr lang="ru-RU" sz="1800" dirty="0"/>
                    </a:p>
                  </a:txBody>
                  <a:tcPr marL="91443" marR="91443" marT="45715" marB="45715"/>
                </a:tc>
              </a:tr>
              <a:tr h="452722">
                <a:tc>
                  <a:txBody>
                    <a:bodyPr/>
                    <a:lstStyle/>
                    <a:p>
                      <a:pPr algn="ctr"/>
                      <a:r>
                        <a:rPr lang="ru-RU" sz="1800" dirty="0" smtClean="0"/>
                        <a:t>1200-1400</a:t>
                      </a:r>
                      <a:endParaRPr lang="ru-RU" sz="1800" dirty="0"/>
                    </a:p>
                  </a:txBody>
                  <a:tcPr marL="91443" marR="91443" marT="45715" marB="45715"/>
                </a:tc>
                <a:tc>
                  <a:txBody>
                    <a:bodyPr/>
                    <a:lstStyle/>
                    <a:p>
                      <a:pPr algn="ctr"/>
                      <a:r>
                        <a:rPr lang="ru-RU" sz="1800" dirty="0" smtClean="0"/>
                        <a:t>5</a:t>
                      </a:r>
                      <a:endParaRPr lang="ru-RU" sz="1800" dirty="0"/>
                    </a:p>
                  </a:txBody>
                  <a:tcPr marL="91443" marR="91443" marT="45715" marB="45715"/>
                </a:tc>
              </a:tr>
              <a:tr h="452722">
                <a:tc>
                  <a:txBody>
                    <a:bodyPr/>
                    <a:lstStyle/>
                    <a:p>
                      <a:pPr algn="ctr"/>
                      <a:r>
                        <a:rPr lang="ru-RU" sz="1800" dirty="0" smtClean="0"/>
                        <a:t>1400-1600</a:t>
                      </a:r>
                      <a:endParaRPr lang="ru-RU" sz="1800" dirty="0"/>
                    </a:p>
                  </a:txBody>
                  <a:tcPr marL="91443" marR="91443" marT="45715" marB="45715"/>
                </a:tc>
                <a:tc>
                  <a:txBody>
                    <a:bodyPr/>
                    <a:lstStyle/>
                    <a:p>
                      <a:pPr algn="ctr"/>
                      <a:r>
                        <a:rPr lang="ru-RU" sz="1800" dirty="0" smtClean="0"/>
                        <a:t>2</a:t>
                      </a:r>
                      <a:endParaRPr lang="ru-RU" sz="1800" dirty="0"/>
                    </a:p>
                  </a:txBody>
                  <a:tcPr marL="91443" marR="91443" marT="45715" marB="45715"/>
                </a:tc>
              </a:tr>
            </a:tbl>
          </a:graphicData>
        </a:graphic>
      </p:graphicFrame>
    </p:spTree>
    <p:extLst>
      <p:ext uri="{BB962C8B-B14F-4D97-AF65-F5344CB8AC3E}">
        <p14:creationId xmlns:p14="http://schemas.microsoft.com/office/powerpoint/2010/main" xmlns="" val="25787115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92313" y="260350"/>
            <a:ext cx="8229600" cy="2305050"/>
          </a:xfrm>
        </p:spPr>
        <p:txBody>
          <a:bodyPr rtlCol="0">
            <a:normAutofit fontScale="90000"/>
          </a:bodyPr>
          <a:lstStyle/>
          <a:p>
            <a:pPr>
              <a:defRPr/>
            </a:pPr>
            <a:r>
              <a:rPr lang="ru-RU" sz="3100" dirty="0">
                <a:solidFill>
                  <a:srgbClr val="009900"/>
                </a:solidFill>
              </a:rPr>
              <a:t>Пример интервального ряда</a:t>
            </a:r>
            <a:r>
              <a:rPr lang="ru-RU" dirty="0" smtClean="0">
                <a:solidFill>
                  <a:srgbClr val="009900"/>
                </a:solidFill>
              </a:rPr>
              <a:t/>
            </a:r>
            <a:br>
              <a:rPr lang="ru-RU" dirty="0" smtClean="0">
                <a:solidFill>
                  <a:srgbClr val="009900"/>
                </a:solidFill>
              </a:rPr>
            </a:br>
            <a:r>
              <a:rPr lang="ru-RU" sz="3100" dirty="0"/>
              <a:t>Пользуясь составленной таблицей, </a:t>
            </a:r>
            <a:r>
              <a:rPr lang="ru-RU" sz="3100" dirty="0">
                <a:solidFill>
                  <a:srgbClr val="FF0000"/>
                </a:solidFill>
              </a:rPr>
              <a:t>найдем среднюю продолжительность горения</a:t>
            </a:r>
            <a:r>
              <a:rPr lang="ru-RU" sz="3100" dirty="0"/>
              <a:t>. Для этого составим новую таблицу частот, заменив каждый интервал числом, которое является его серединой </a:t>
            </a:r>
            <a:r>
              <a:rPr lang="ru-RU" dirty="0" smtClean="0"/>
              <a:t/>
            </a:r>
            <a:br>
              <a:rPr lang="ru-RU" dirty="0" smtClean="0"/>
            </a:br>
            <a:endParaRPr lang="ru-RU" dirty="0">
              <a:solidFill>
                <a:srgbClr val="009900"/>
              </a:solidFill>
            </a:endParaRPr>
          </a:p>
        </p:txBody>
      </p:sp>
      <p:graphicFrame>
        <p:nvGraphicFramePr>
          <p:cNvPr id="4" name="Содержимое 3"/>
          <p:cNvGraphicFramePr>
            <a:graphicFrameLocks noGrp="1"/>
          </p:cNvGraphicFramePr>
          <p:nvPr>
            <p:ph idx="1"/>
          </p:nvPr>
        </p:nvGraphicFramePr>
        <p:xfrm>
          <a:off x="1992313" y="2997200"/>
          <a:ext cx="8362950" cy="3544888"/>
        </p:xfrm>
        <a:graphic>
          <a:graphicData uri="http://schemas.openxmlformats.org/drawingml/2006/table">
            <a:tbl>
              <a:tblPr firstRow="1" bandRow="1">
                <a:tableStyleId>{5C22544A-7EE6-4342-B048-85BDC9FD1C3A}</a:tableStyleId>
              </a:tblPr>
              <a:tblGrid>
                <a:gridCol w="4181475"/>
                <a:gridCol w="4181475"/>
              </a:tblGrid>
              <a:tr h="389418">
                <a:tc>
                  <a:txBody>
                    <a:bodyPr/>
                    <a:lstStyle/>
                    <a:p>
                      <a:pPr algn="ctr"/>
                      <a:r>
                        <a:rPr lang="ru-RU" sz="1800" dirty="0" smtClean="0"/>
                        <a:t>Продолжительность</a:t>
                      </a:r>
                      <a:r>
                        <a:rPr lang="ru-RU" sz="1800" baseline="0" dirty="0" smtClean="0"/>
                        <a:t> горения, ч</a:t>
                      </a:r>
                      <a:endParaRPr lang="ru-RU" sz="1800" dirty="0"/>
                    </a:p>
                  </a:txBody>
                  <a:tcPr marL="91436" marR="91436" marT="45711" marB="45711"/>
                </a:tc>
                <a:tc>
                  <a:txBody>
                    <a:bodyPr/>
                    <a:lstStyle/>
                    <a:p>
                      <a:pPr algn="ctr"/>
                      <a:r>
                        <a:rPr lang="ru-RU" sz="1800" dirty="0" smtClean="0"/>
                        <a:t>Частота</a:t>
                      </a:r>
                      <a:endParaRPr lang="ru-RU" sz="1800" dirty="0"/>
                    </a:p>
                  </a:txBody>
                  <a:tcPr marL="91436" marR="91436" marT="45711" marB="45711"/>
                </a:tc>
              </a:tr>
              <a:tr h="389418">
                <a:tc>
                  <a:txBody>
                    <a:bodyPr/>
                    <a:lstStyle/>
                    <a:p>
                      <a:pPr algn="ctr"/>
                      <a:r>
                        <a:rPr lang="ru-RU" sz="1800" dirty="0" smtClean="0"/>
                        <a:t>100</a:t>
                      </a:r>
                      <a:endParaRPr lang="ru-RU" sz="1800" dirty="0"/>
                    </a:p>
                  </a:txBody>
                  <a:tcPr marL="91436" marR="91436" marT="45711" marB="45711"/>
                </a:tc>
                <a:tc>
                  <a:txBody>
                    <a:bodyPr/>
                    <a:lstStyle/>
                    <a:p>
                      <a:pPr algn="ctr"/>
                      <a:r>
                        <a:rPr lang="ru-RU" sz="1800" dirty="0" smtClean="0"/>
                        <a:t>1</a:t>
                      </a:r>
                      <a:endParaRPr lang="ru-RU" sz="1800" dirty="0"/>
                    </a:p>
                  </a:txBody>
                  <a:tcPr marL="91436" marR="91436" marT="45711" marB="45711"/>
                </a:tc>
              </a:tr>
              <a:tr h="389418">
                <a:tc>
                  <a:txBody>
                    <a:bodyPr/>
                    <a:lstStyle/>
                    <a:p>
                      <a:pPr algn="ctr"/>
                      <a:r>
                        <a:rPr lang="ru-RU" sz="1800" dirty="0" smtClean="0"/>
                        <a:t>300</a:t>
                      </a:r>
                      <a:endParaRPr lang="ru-RU" sz="1800" dirty="0"/>
                    </a:p>
                  </a:txBody>
                  <a:tcPr marL="91436" marR="91436" marT="45711" marB="45711"/>
                </a:tc>
                <a:tc>
                  <a:txBody>
                    <a:bodyPr/>
                    <a:lstStyle/>
                    <a:p>
                      <a:pPr algn="ctr"/>
                      <a:r>
                        <a:rPr lang="ru-RU" sz="1800" dirty="0" smtClean="0"/>
                        <a:t>3</a:t>
                      </a:r>
                      <a:endParaRPr lang="ru-RU" sz="1800" dirty="0"/>
                    </a:p>
                  </a:txBody>
                  <a:tcPr marL="91436" marR="91436" marT="45711" marB="45711"/>
                </a:tc>
              </a:tr>
              <a:tr h="389418">
                <a:tc>
                  <a:txBody>
                    <a:bodyPr/>
                    <a:lstStyle/>
                    <a:p>
                      <a:pPr algn="ctr"/>
                      <a:r>
                        <a:rPr lang="ru-RU" sz="1800" dirty="0" smtClean="0"/>
                        <a:t>500</a:t>
                      </a:r>
                      <a:endParaRPr lang="ru-RU" sz="1800" dirty="0"/>
                    </a:p>
                  </a:txBody>
                  <a:tcPr marL="91436" marR="91436" marT="45711" marB="45711"/>
                </a:tc>
                <a:tc>
                  <a:txBody>
                    <a:bodyPr/>
                    <a:lstStyle/>
                    <a:p>
                      <a:pPr algn="ctr"/>
                      <a:r>
                        <a:rPr lang="ru-RU" sz="1800" dirty="0" smtClean="0"/>
                        <a:t>5</a:t>
                      </a:r>
                      <a:endParaRPr lang="ru-RU" sz="1800" dirty="0"/>
                    </a:p>
                  </a:txBody>
                  <a:tcPr marL="91436" marR="91436" marT="45711" marB="45711"/>
                </a:tc>
              </a:tr>
              <a:tr h="389418">
                <a:tc>
                  <a:txBody>
                    <a:bodyPr/>
                    <a:lstStyle/>
                    <a:p>
                      <a:pPr algn="ctr"/>
                      <a:r>
                        <a:rPr lang="ru-RU" sz="1800" dirty="0" smtClean="0"/>
                        <a:t>700</a:t>
                      </a:r>
                      <a:endParaRPr lang="ru-RU" sz="1800" dirty="0"/>
                    </a:p>
                  </a:txBody>
                  <a:tcPr marL="91436" marR="91436" marT="45711" marB="45711"/>
                </a:tc>
                <a:tc>
                  <a:txBody>
                    <a:bodyPr/>
                    <a:lstStyle/>
                    <a:p>
                      <a:pPr algn="ctr"/>
                      <a:r>
                        <a:rPr lang="ru-RU" sz="1800" dirty="0" smtClean="0"/>
                        <a:t>9</a:t>
                      </a:r>
                      <a:endParaRPr lang="ru-RU" sz="1800" dirty="0"/>
                    </a:p>
                  </a:txBody>
                  <a:tcPr marL="91436" marR="91436" marT="45711" marB="45711"/>
                </a:tc>
              </a:tr>
              <a:tr h="429544">
                <a:tc>
                  <a:txBody>
                    <a:bodyPr/>
                    <a:lstStyle/>
                    <a:p>
                      <a:pPr algn="ctr"/>
                      <a:r>
                        <a:rPr lang="ru-RU" sz="1800" dirty="0" smtClean="0"/>
                        <a:t>900</a:t>
                      </a:r>
                      <a:endParaRPr lang="ru-RU" sz="1800" dirty="0"/>
                    </a:p>
                  </a:txBody>
                  <a:tcPr marL="91436" marR="91436" marT="45711" marB="45711"/>
                </a:tc>
                <a:tc>
                  <a:txBody>
                    <a:bodyPr/>
                    <a:lstStyle/>
                    <a:p>
                      <a:pPr algn="ctr"/>
                      <a:r>
                        <a:rPr lang="ru-RU" sz="1800" dirty="0" smtClean="0"/>
                        <a:t>19</a:t>
                      </a:r>
                      <a:endParaRPr lang="ru-RU" sz="1800" dirty="0"/>
                    </a:p>
                  </a:txBody>
                  <a:tcPr marL="91436" marR="91436" marT="45711" marB="45711"/>
                </a:tc>
              </a:tr>
              <a:tr h="389418">
                <a:tc>
                  <a:txBody>
                    <a:bodyPr/>
                    <a:lstStyle/>
                    <a:p>
                      <a:pPr algn="ctr"/>
                      <a:r>
                        <a:rPr lang="ru-RU" sz="1800" dirty="0" smtClean="0"/>
                        <a:t>1100</a:t>
                      </a:r>
                      <a:endParaRPr lang="ru-RU" sz="1800" dirty="0"/>
                    </a:p>
                  </a:txBody>
                  <a:tcPr marL="91436" marR="91436" marT="45711" marB="45711"/>
                </a:tc>
                <a:tc>
                  <a:txBody>
                    <a:bodyPr/>
                    <a:lstStyle/>
                    <a:p>
                      <a:pPr algn="ctr"/>
                      <a:r>
                        <a:rPr lang="ru-RU" sz="1800" dirty="0" smtClean="0"/>
                        <a:t>9</a:t>
                      </a:r>
                      <a:endParaRPr lang="ru-RU" sz="1800" dirty="0"/>
                    </a:p>
                  </a:txBody>
                  <a:tcPr marL="91436" marR="91436" marT="45711" marB="45711"/>
                </a:tc>
              </a:tr>
              <a:tr h="389418">
                <a:tc>
                  <a:txBody>
                    <a:bodyPr/>
                    <a:lstStyle/>
                    <a:p>
                      <a:pPr algn="ctr"/>
                      <a:r>
                        <a:rPr lang="ru-RU" sz="1800" dirty="0" smtClean="0"/>
                        <a:t>1300</a:t>
                      </a:r>
                      <a:endParaRPr lang="ru-RU" sz="1800" dirty="0"/>
                    </a:p>
                  </a:txBody>
                  <a:tcPr marL="91436" marR="91436" marT="45711" marB="45711"/>
                </a:tc>
                <a:tc>
                  <a:txBody>
                    <a:bodyPr/>
                    <a:lstStyle/>
                    <a:p>
                      <a:pPr algn="ctr"/>
                      <a:r>
                        <a:rPr lang="ru-RU" sz="1800" dirty="0" smtClean="0"/>
                        <a:t>5</a:t>
                      </a:r>
                      <a:endParaRPr lang="ru-RU" sz="1800" dirty="0"/>
                    </a:p>
                  </a:txBody>
                  <a:tcPr marL="91436" marR="91436" marT="45711" marB="45711"/>
                </a:tc>
              </a:tr>
              <a:tr h="389418">
                <a:tc>
                  <a:txBody>
                    <a:bodyPr/>
                    <a:lstStyle/>
                    <a:p>
                      <a:pPr algn="ctr"/>
                      <a:r>
                        <a:rPr lang="ru-RU" sz="1800" dirty="0" smtClean="0"/>
                        <a:t>1500</a:t>
                      </a:r>
                      <a:endParaRPr lang="ru-RU" sz="1800" dirty="0"/>
                    </a:p>
                  </a:txBody>
                  <a:tcPr marL="91436" marR="91436" marT="45711" marB="45711"/>
                </a:tc>
                <a:tc>
                  <a:txBody>
                    <a:bodyPr/>
                    <a:lstStyle/>
                    <a:p>
                      <a:pPr algn="ctr"/>
                      <a:r>
                        <a:rPr lang="ru-RU" sz="1800" dirty="0" smtClean="0"/>
                        <a:t>2</a:t>
                      </a:r>
                      <a:endParaRPr lang="ru-RU" sz="1800" dirty="0"/>
                    </a:p>
                  </a:txBody>
                  <a:tcPr marL="91436" marR="91436" marT="45711" marB="45711"/>
                </a:tc>
              </a:tr>
            </a:tbl>
          </a:graphicData>
        </a:graphic>
      </p:graphicFrame>
    </p:spTree>
    <p:extLst>
      <p:ext uri="{BB962C8B-B14F-4D97-AF65-F5344CB8AC3E}">
        <p14:creationId xmlns:p14="http://schemas.microsoft.com/office/powerpoint/2010/main" xmlns="" val="33908060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Заголовок 1"/>
          <p:cNvSpPr>
            <a:spLocks noGrp="1"/>
          </p:cNvSpPr>
          <p:nvPr>
            <p:ph type="title"/>
          </p:nvPr>
        </p:nvSpPr>
        <p:spPr>
          <a:xfrm>
            <a:off x="1992313" y="260350"/>
            <a:ext cx="8229600" cy="2305050"/>
          </a:xfrm>
        </p:spPr>
        <p:txBody>
          <a:bodyPr/>
          <a:lstStyle/>
          <a:p>
            <a:pPr eaLnBrk="1" hangingPunct="1"/>
            <a:r>
              <a:rPr lang="ru-RU" sz="2400">
                <a:solidFill>
                  <a:srgbClr val="FF0000"/>
                </a:solidFill>
              </a:rPr>
              <a:t>средняя продолжительность горения</a:t>
            </a:r>
            <a:r>
              <a:rPr lang="ru-RU" sz="2400">
                <a:solidFill>
                  <a:srgbClr val="009900"/>
                </a:solidFill>
              </a:rPr>
              <a:t/>
            </a:r>
            <a:br>
              <a:rPr lang="ru-RU" sz="2400">
                <a:solidFill>
                  <a:srgbClr val="009900"/>
                </a:solidFill>
              </a:rPr>
            </a:br>
            <a:r>
              <a:rPr lang="ru-RU" sz="2400"/>
              <a:t> (100 • 1 + 300 • 3 + 500 • 5 + 700 • 9 + 900 • 16 + 1100 • 9 + 1300 • 5 + 1500*2): 50 ~ 870 (с точностью до десятков). Значит, средняя продолжительность горения электроламп приближенно равна 870 ч</a:t>
            </a:r>
            <a:endParaRPr lang="ru-RU" sz="2400">
              <a:solidFill>
                <a:srgbClr val="009900"/>
              </a:solidFill>
            </a:endParaRPr>
          </a:p>
        </p:txBody>
      </p:sp>
      <p:graphicFrame>
        <p:nvGraphicFramePr>
          <p:cNvPr id="4" name="Содержимое 3"/>
          <p:cNvGraphicFramePr>
            <a:graphicFrameLocks noGrp="1"/>
          </p:cNvGraphicFramePr>
          <p:nvPr>
            <p:ph idx="1"/>
          </p:nvPr>
        </p:nvGraphicFramePr>
        <p:xfrm>
          <a:off x="1992313" y="2997200"/>
          <a:ext cx="8362950" cy="3544888"/>
        </p:xfrm>
        <a:graphic>
          <a:graphicData uri="http://schemas.openxmlformats.org/drawingml/2006/table">
            <a:tbl>
              <a:tblPr firstRow="1" bandRow="1">
                <a:tableStyleId>{5C22544A-7EE6-4342-B048-85BDC9FD1C3A}</a:tableStyleId>
              </a:tblPr>
              <a:tblGrid>
                <a:gridCol w="4181475"/>
                <a:gridCol w="4181475"/>
              </a:tblGrid>
              <a:tr h="389418">
                <a:tc>
                  <a:txBody>
                    <a:bodyPr/>
                    <a:lstStyle/>
                    <a:p>
                      <a:pPr algn="ctr"/>
                      <a:r>
                        <a:rPr lang="ru-RU" sz="1800" dirty="0" smtClean="0"/>
                        <a:t>Продолжительность</a:t>
                      </a:r>
                      <a:r>
                        <a:rPr lang="ru-RU" sz="1800" baseline="0" dirty="0" smtClean="0"/>
                        <a:t> горения, ч</a:t>
                      </a:r>
                      <a:endParaRPr lang="ru-RU" sz="1800" dirty="0"/>
                    </a:p>
                  </a:txBody>
                  <a:tcPr marL="91436" marR="91436" marT="45711" marB="45711"/>
                </a:tc>
                <a:tc>
                  <a:txBody>
                    <a:bodyPr/>
                    <a:lstStyle/>
                    <a:p>
                      <a:pPr algn="ctr"/>
                      <a:r>
                        <a:rPr lang="ru-RU" sz="1800" dirty="0" smtClean="0"/>
                        <a:t>Частота</a:t>
                      </a:r>
                      <a:endParaRPr lang="ru-RU" sz="1800" dirty="0"/>
                    </a:p>
                  </a:txBody>
                  <a:tcPr marL="91436" marR="91436" marT="45711" marB="45711"/>
                </a:tc>
              </a:tr>
              <a:tr h="389418">
                <a:tc>
                  <a:txBody>
                    <a:bodyPr/>
                    <a:lstStyle/>
                    <a:p>
                      <a:pPr algn="ctr"/>
                      <a:r>
                        <a:rPr lang="ru-RU" sz="1800" dirty="0" smtClean="0"/>
                        <a:t>100</a:t>
                      </a:r>
                      <a:endParaRPr lang="ru-RU" sz="1800" dirty="0"/>
                    </a:p>
                  </a:txBody>
                  <a:tcPr marL="91436" marR="91436" marT="45711" marB="45711"/>
                </a:tc>
                <a:tc>
                  <a:txBody>
                    <a:bodyPr/>
                    <a:lstStyle/>
                    <a:p>
                      <a:pPr algn="ctr"/>
                      <a:r>
                        <a:rPr lang="ru-RU" sz="1800" dirty="0" smtClean="0"/>
                        <a:t>1</a:t>
                      </a:r>
                      <a:endParaRPr lang="ru-RU" sz="1800" dirty="0"/>
                    </a:p>
                  </a:txBody>
                  <a:tcPr marL="91436" marR="91436" marT="45711" marB="45711"/>
                </a:tc>
              </a:tr>
              <a:tr h="389418">
                <a:tc>
                  <a:txBody>
                    <a:bodyPr/>
                    <a:lstStyle/>
                    <a:p>
                      <a:pPr algn="ctr"/>
                      <a:r>
                        <a:rPr lang="ru-RU" sz="1800" dirty="0" smtClean="0"/>
                        <a:t>300</a:t>
                      </a:r>
                      <a:endParaRPr lang="ru-RU" sz="1800" dirty="0"/>
                    </a:p>
                  </a:txBody>
                  <a:tcPr marL="91436" marR="91436" marT="45711" marB="45711"/>
                </a:tc>
                <a:tc>
                  <a:txBody>
                    <a:bodyPr/>
                    <a:lstStyle/>
                    <a:p>
                      <a:pPr algn="ctr"/>
                      <a:r>
                        <a:rPr lang="ru-RU" sz="1800" dirty="0" smtClean="0"/>
                        <a:t>3</a:t>
                      </a:r>
                      <a:endParaRPr lang="ru-RU" sz="1800" dirty="0"/>
                    </a:p>
                  </a:txBody>
                  <a:tcPr marL="91436" marR="91436" marT="45711" marB="45711"/>
                </a:tc>
              </a:tr>
              <a:tr h="389418">
                <a:tc>
                  <a:txBody>
                    <a:bodyPr/>
                    <a:lstStyle/>
                    <a:p>
                      <a:pPr algn="ctr"/>
                      <a:r>
                        <a:rPr lang="ru-RU" sz="1800" dirty="0" smtClean="0"/>
                        <a:t>500</a:t>
                      </a:r>
                      <a:endParaRPr lang="ru-RU" sz="1800" dirty="0"/>
                    </a:p>
                  </a:txBody>
                  <a:tcPr marL="91436" marR="91436" marT="45711" marB="45711"/>
                </a:tc>
                <a:tc>
                  <a:txBody>
                    <a:bodyPr/>
                    <a:lstStyle/>
                    <a:p>
                      <a:pPr algn="ctr"/>
                      <a:r>
                        <a:rPr lang="ru-RU" sz="1800" dirty="0" smtClean="0"/>
                        <a:t>5</a:t>
                      </a:r>
                      <a:endParaRPr lang="ru-RU" sz="1800" dirty="0"/>
                    </a:p>
                  </a:txBody>
                  <a:tcPr marL="91436" marR="91436" marT="45711" marB="45711"/>
                </a:tc>
              </a:tr>
              <a:tr h="389418">
                <a:tc>
                  <a:txBody>
                    <a:bodyPr/>
                    <a:lstStyle/>
                    <a:p>
                      <a:pPr algn="ctr"/>
                      <a:r>
                        <a:rPr lang="ru-RU" sz="1800" dirty="0" smtClean="0"/>
                        <a:t>700</a:t>
                      </a:r>
                      <a:endParaRPr lang="ru-RU" sz="1800" dirty="0"/>
                    </a:p>
                  </a:txBody>
                  <a:tcPr marL="91436" marR="91436" marT="45711" marB="45711"/>
                </a:tc>
                <a:tc>
                  <a:txBody>
                    <a:bodyPr/>
                    <a:lstStyle/>
                    <a:p>
                      <a:pPr algn="ctr"/>
                      <a:r>
                        <a:rPr lang="ru-RU" sz="1800" dirty="0" smtClean="0"/>
                        <a:t>9</a:t>
                      </a:r>
                      <a:endParaRPr lang="ru-RU" sz="1800" dirty="0"/>
                    </a:p>
                  </a:txBody>
                  <a:tcPr marL="91436" marR="91436" marT="45711" marB="45711"/>
                </a:tc>
              </a:tr>
              <a:tr h="429544">
                <a:tc>
                  <a:txBody>
                    <a:bodyPr/>
                    <a:lstStyle/>
                    <a:p>
                      <a:pPr algn="ctr"/>
                      <a:r>
                        <a:rPr lang="ru-RU" sz="1800" dirty="0" smtClean="0"/>
                        <a:t>900</a:t>
                      </a:r>
                      <a:endParaRPr lang="ru-RU" sz="1800" dirty="0"/>
                    </a:p>
                  </a:txBody>
                  <a:tcPr marL="91436" marR="91436" marT="45711" marB="45711"/>
                </a:tc>
                <a:tc>
                  <a:txBody>
                    <a:bodyPr/>
                    <a:lstStyle/>
                    <a:p>
                      <a:pPr algn="ctr"/>
                      <a:r>
                        <a:rPr lang="ru-RU" sz="1800" dirty="0" smtClean="0"/>
                        <a:t>19</a:t>
                      </a:r>
                      <a:endParaRPr lang="ru-RU" sz="1800" dirty="0"/>
                    </a:p>
                  </a:txBody>
                  <a:tcPr marL="91436" marR="91436" marT="45711" marB="45711"/>
                </a:tc>
              </a:tr>
              <a:tr h="389418">
                <a:tc>
                  <a:txBody>
                    <a:bodyPr/>
                    <a:lstStyle/>
                    <a:p>
                      <a:pPr algn="ctr"/>
                      <a:r>
                        <a:rPr lang="ru-RU" sz="1800" dirty="0" smtClean="0"/>
                        <a:t>1100</a:t>
                      </a:r>
                      <a:endParaRPr lang="ru-RU" sz="1800" dirty="0"/>
                    </a:p>
                  </a:txBody>
                  <a:tcPr marL="91436" marR="91436" marT="45711" marB="45711"/>
                </a:tc>
                <a:tc>
                  <a:txBody>
                    <a:bodyPr/>
                    <a:lstStyle/>
                    <a:p>
                      <a:pPr algn="ctr"/>
                      <a:r>
                        <a:rPr lang="ru-RU" sz="1800" dirty="0" smtClean="0"/>
                        <a:t>9</a:t>
                      </a:r>
                      <a:endParaRPr lang="ru-RU" sz="1800" dirty="0"/>
                    </a:p>
                  </a:txBody>
                  <a:tcPr marL="91436" marR="91436" marT="45711" marB="45711"/>
                </a:tc>
              </a:tr>
              <a:tr h="389418">
                <a:tc>
                  <a:txBody>
                    <a:bodyPr/>
                    <a:lstStyle/>
                    <a:p>
                      <a:pPr algn="ctr"/>
                      <a:r>
                        <a:rPr lang="ru-RU" sz="1800" dirty="0" smtClean="0"/>
                        <a:t>1300</a:t>
                      </a:r>
                      <a:endParaRPr lang="ru-RU" sz="1800" dirty="0"/>
                    </a:p>
                  </a:txBody>
                  <a:tcPr marL="91436" marR="91436" marT="45711" marB="45711"/>
                </a:tc>
                <a:tc>
                  <a:txBody>
                    <a:bodyPr/>
                    <a:lstStyle/>
                    <a:p>
                      <a:pPr algn="ctr"/>
                      <a:r>
                        <a:rPr lang="ru-RU" sz="1800" dirty="0" smtClean="0"/>
                        <a:t>5</a:t>
                      </a:r>
                      <a:endParaRPr lang="ru-RU" sz="1800" dirty="0"/>
                    </a:p>
                  </a:txBody>
                  <a:tcPr marL="91436" marR="91436" marT="45711" marB="45711"/>
                </a:tc>
              </a:tr>
              <a:tr h="389418">
                <a:tc>
                  <a:txBody>
                    <a:bodyPr/>
                    <a:lstStyle/>
                    <a:p>
                      <a:pPr algn="ctr"/>
                      <a:r>
                        <a:rPr lang="ru-RU" sz="1800" dirty="0" smtClean="0"/>
                        <a:t>1500</a:t>
                      </a:r>
                      <a:endParaRPr lang="ru-RU" sz="1800" dirty="0"/>
                    </a:p>
                  </a:txBody>
                  <a:tcPr marL="91436" marR="91436" marT="45711" marB="45711"/>
                </a:tc>
                <a:tc>
                  <a:txBody>
                    <a:bodyPr/>
                    <a:lstStyle/>
                    <a:p>
                      <a:pPr algn="ctr"/>
                      <a:r>
                        <a:rPr lang="ru-RU" sz="1800" dirty="0" smtClean="0"/>
                        <a:t>2</a:t>
                      </a:r>
                      <a:endParaRPr lang="ru-RU" sz="1800" dirty="0"/>
                    </a:p>
                  </a:txBody>
                  <a:tcPr marL="91436" marR="91436" marT="45711" marB="45711"/>
                </a:tc>
              </a:tr>
            </a:tbl>
          </a:graphicData>
        </a:graphic>
      </p:graphicFrame>
    </p:spTree>
    <p:extLst>
      <p:ext uri="{BB962C8B-B14F-4D97-AF65-F5344CB8AC3E}">
        <p14:creationId xmlns:p14="http://schemas.microsoft.com/office/powerpoint/2010/main" xmlns="" val="191698861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Прямоугольник 8"/>
          <p:cNvSpPr>
            <a:spLocks noChangeArrowheads="1"/>
          </p:cNvSpPr>
          <p:nvPr/>
        </p:nvSpPr>
        <p:spPr bwMode="auto">
          <a:xfrm>
            <a:off x="1774825" y="1052513"/>
            <a:ext cx="8642350" cy="5910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ru-RU" sz="2400">
                <a:latin typeface="Calibri" panose="020F0502020204030204" pitchFamily="34" charset="0"/>
              </a:rPr>
              <a:t>В рассмотренном в начале пункта примере были проанализированы результаты выполнения теста восьмиклассниками одной школы. Тот же тест можно было бы использовать для более широкой проверки математической подготовки учащихся, например предложить его восьмиклассникам всех школ города или региона. Заметим, что организация такой проверки связана с серьезными трудностями по пересылке текстов заданий в школы, сбору и проверке работ учащихся, обработке полученных результатов. Вообще проведение любого массового исследования требует больших организационных усилий и финансовых затрат. Например, перепись населения страны связана с подготовкой разнообразной документации, выделением и инструктажем переписчиков, сбором информации, обработкой собранных сведений</a:t>
            </a:r>
            <a:r>
              <a:rPr lang="ru-RU">
                <a:latin typeface="Calibri" panose="020F0502020204030204" pitchFamily="34" charset="0"/>
              </a:rPr>
              <a:t/>
            </a:r>
            <a:br>
              <a:rPr lang="ru-RU">
                <a:latin typeface="Calibri" panose="020F0502020204030204" pitchFamily="34" charset="0"/>
              </a:rPr>
            </a:br>
            <a:endParaRPr lang="ru-RU">
              <a:latin typeface="Calibri" panose="020F0502020204030204" pitchFamily="34" charset="0"/>
            </a:endParaRPr>
          </a:p>
        </p:txBody>
      </p:sp>
      <p:sp>
        <p:nvSpPr>
          <p:cNvPr id="10" name="Заголовок 9"/>
          <p:cNvSpPr>
            <a:spLocks noGrp="1"/>
          </p:cNvSpPr>
          <p:nvPr>
            <p:ph type="title"/>
          </p:nvPr>
        </p:nvSpPr>
        <p:spPr>
          <a:xfrm>
            <a:off x="1981200" y="274638"/>
            <a:ext cx="8229600" cy="633412"/>
          </a:xfrm>
        </p:spPr>
        <p:txBody>
          <a:bodyPr rtlCol="0">
            <a:normAutofit/>
          </a:bodyPr>
          <a:lstStyle/>
          <a:p>
            <a:pPr>
              <a:defRPr/>
            </a:pPr>
            <a:r>
              <a:rPr lang="ru-RU" dirty="0" smtClean="0">
                <a:solidFill>
                  <a:srgbClr val="009900"/>
                </a:solidFill>
              </a:rPr>
              <a:t>Выборочное исследование</a:t>
            </a:r>
            <a:endParaRPr lang="ru-RU" dirty="0">
              <a:solidFill>
                <a:srgbClr val="009900"/>
              </a:solidFill>
            </a:endParaRPr>
          </a:p>
        </p:txBody>
      </p:sp>
    </p:spTree>
    <p:extLst>
      <p:ext uri="{BB962C8B-B14F-4D97-AF65-F5344CB8AC3E}">
        <p14:creationId xmlns:p14="http://schemas.microsoft.com/office/powerpoint/2010/main" xmlns="" val="30069796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Заголовок 2"/>
          <p:cNvSpPr>
            <a:spLocks noGrp="1"/>
          </p:cNvSpPr>
          <p:nvPr>
            <p:ph type="title"/>
          </p:nvPr>
        </p:nvSpPr>
        <p:spPr/>
        <p:txBody>
          <a:bodyPr/>
          <a:lstStyle/>
          <a:p>
            <a:pPr eaLnBrk="1" hangingPunct="1"/>
            <a:r>
              <a:rPr lang="ru-RU" smtClean="0">
                <a:solidFill>
                  <a:srgbClr val="009900"/>
                </a:solidFill>
              </a:rPr>
              <a:t>Выборочное исследование</a:t>
            </a:r>
            <a:endParaRPr lang="ru-RU" smtClean="0"/>
          </a:p>
        </p:txBody>
      </p:sp>
      <p:sp>
        <p:nvSpPr>
          <p:cNvPr id="4" name="Содержимое 3"/>
          <p:cNvSpPr>
            <a:spLocks noGrp="1"/>
          </p:cNvSpPr>
          <p:nvPr>
            <p:ph idx="1"/>
          </p:nvPr>
        </p:nvSpPr>
        <p:spPr/>
        <p:txBody>
          <a:bodyPr rtlCol="0">
            <a:normAutofit fontScale="92500"/>
          </a:bodyPr>
          <a:lstStyle/>
          <a:p>
            <a:pPr marL="365760" indent="-256032">
              <a:buClr>
                <a:schemeClr val="accent3"/>
              </a:buClr>
              <a:defRPr/>
            </a:pPr>
            <a:r>
              <a:rPr lang="ru-RU" dirty="0" smtClean="0"/>
              <a:t>В тех случаях, когда бывает сложно или даже невозможно провести сплошное исследование, его заменяют </a:t>
            </a:r>
            <a:r>
              <a:rPr lang="ru-RU" i="1" dirty="0" smtClean="0">
                <a:solidFill>
                  <a:srgbClr val="009900"/>
                </a:solidFill>
              </a:rPr>
              <a:t>выборочным</a:t>
            </a:r>
            <a:r>
              <a:rPr lang="ru-RU" i="1" dirty="0" smtClean="0"/>
              <a:t>.</a:t>
            </a:r>
            <a:r>
              <a:rPr lang="ru-RU" dirty="0" smtClean="0"/>
              <a:t> При выборочном исследовании из всей изучаемой совокупности данных, называемой </a:t>
            </a:r>
            <a:r>
              <a:rPr lang="ru-RU" i="1" dirty="0" smtClean="0">
                <a:solidFill>
                  <a:srgbClr val="009900"/>
                </a:solidFill>
              </a:rPr>
              <a:t>генеральной совокупностью</a:t>
            </a:r>
            <a:r>
              <a:rPr lang="ru-RU" i="1" dirty="0" smtClean="0"/>
              <a:t>,</a:t>
            </a:r>
            <a:r>
              <a:rPr lang="ru-RU" dirty="0" smtClean="0"/>
              <a:t> выбирается определенная ее часть, т. е. составляется </a:t>
            </a:r>
            <a:r>
              <a:rPr lang="ru-RU" i="1" dirty="0" smtClean="0">
                <a:solidFill>
                  <a:srgbClr val="009900"/>
                </a:solidFill>
              </a:rPr>
              <a:t>выборочная совокупность (выборка),</a:t>
            </a:r>
            <a:r>
              <a:rPr lang="ru-RU" dirty="0" smtClean="0">
                <a:solidFill>
                  <a:srgbClr val="009900"/>
                </a:solidFill>
              </a:rPr>
              <a:t> </a:t>
            </a:r>
            <a:r>
              <a:rPr lang="ru-RU" dirty="0" smtClean="0"/>
              <a:t>которая подвергается исследованию. При этом выборка должна быть </a:t>
            </a:r>
            <a:r>
              <a:rPr lang="ru-RU" i="1" dirty="0" smtClean="0">
                <a:solidFill>
                  <a:srgbClr val="009900"/>
                </a:solidFill>
              </a:rPr>
              <a:t>представительной</a:t>
            </a:r>
            <a:r>
              <a:rPr lang="ru-RU" i="1" dirty="0" smtClean="0"/>
              <a:t>,</a:t>
            </a:r>
            <a:r>
              <a:rPr lang="ru-RU" dirty="0" smtClean="0"/>
              <a:t> или, как говорят, </a:t>
            </a:r>
            <a:r>
              <a:rPr lang="ru-RU" i="1" dirty="0" smtClean="0">
                <a:solidFill>
                  <a:srgbClr val="FF0000"/>
                </a:solidFill>
              </a:rPr>
              <a:t>репрезентативной,</a:t>
            </a:r>
            <a:r>
              <a:rPr lang="ru-RU" dirty="0" smtClean="0">
                <a:solidFill>
                  <a:srgbClr val="FF0000"/>
                </a:solidFill>
              </a:rPr>
              <a:t> </a:t>
            </a:r>
            <a:r>
              <a:rPr lang="ru-RU" dirty="0" smtClean="0"/>
              <a:t>т. е. достаточной по объему и отражающей характерные особенности исследуемой генеральной совокупности.</a:t>
            </a:r>
            <a:endParaRPr lang="ru-RU" dirty="0"/>
          </a:p>
        </p:txBody>
      </p:sp>
    </p:spTree>
    <p:extLst>
      <p:ext uri="{BB962C8B-B14F-4D97-AF65-F5344CB8AC3E}">
        <p14:creationId xmlns:p14="http://schemas.microsoft.com/office/powerpoint/2010/main" xmlns="" val="63503691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Заголовок 1"/>
          <p:cNvSpPr>
            <a:spLocks noGrp="1"/>
          </p:cNvSpPr>
          <p:nvPr>
            <p:ph type="title"/>
          </p:nvPr>
        </p:nvSpPr>
        <p:spPr/>
        <p:txBody>
          <a:bodyPr/>
          <a:lstStyle/>
          <a:p>
            <a:pPr eaLnBrk="1" hangingPunct="1"/>
            <a:r>
              <a:rPr lang="ru-RU" smtClean="0">
                <a:solidFill>
                  <a:srgbClr val="009900"/>
                </a:solidFill>
              </a:rPr>
              <a:t>Выборочное исследование</a:t>
            </a:r>
            <a:endParaRPr lang="ru-RU" smtClean="0"/>
          </a:p>
        </p:txBody>
      </p:sp>
      <p:sp>
        <p:nvSpPr>
          <p:cNvPr id="3" name="Содержимое 2"/>
          <p:cNvSpPr>
            <a:spLocks noGrp="1"/>
          </p:cNvSpPr>
          <p:nvPr>
            <p:ph idx="1"/>
          </p:nvPr>
        </p:nvSpPr>
        <p:spPr/>
        <p:txBody>
          <a:bodyPr rtlCol="0">
            <a:normAutofit fontScale="92500" lnSpcReduction="10000"/>
          </a:bodyPr>
          <a:lstStyle/>
          <a:p>
            <a:pPr marL="365760" indent="-256032">
              <a:buClr>
                <a:schemeClr val="accent3"/>
              </a:buClr>
              <a:defRPr/>
            </a:pPr>
            <a:r>
              <a:rPr lang="ru-RU" dirty="0" smtClean="0"/>
              <a:t>Пусть, например, в ходе кампании по выборам мэра в городе со стотысячным населением хотят узнать, кто из кандидатов имеет наибольшие шансы на успех. Для этого проводят опрос, например, полутора тысяч избирателей, в ходе которого выясняется, за кого они собираются голосовать. При этом нельзя опрашивать только молодых избирателей или только пенсионеров, так как это может привести к неправильным выводам. Необходимо, чтобы среди опрашиваемых было примерно одинаковое число мужчин и женщин. Кроме того, должны быть представлены люди с разным социальным положением и образованием.</a:t>
            </a:r>
          </a:p>
          <a:p>
            <a:pPr marL="365760" indent="-256032">
              <a:buClr>
                <a:schemeClr val="accent3"/>
              </a:buClr>
              <a:defRPr/>
            </a:pPr>
            <a:endParaRPr lang="ru-RU" dirty="0"/>
          </a:p>
        </p:txBody>
      </p:sp>
    </p:spTree>
    <p:extLst>
      <p:ext uri="{BB962C8B-B14F-4D97-AF65-F5344CB8AC3E}">
        <p14:creationId xmlns:p14="http://schemas.microsoft.com/office/powerpoint/2010/main" xmlns="" val="417624926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Заголовок 1"/>
          <p:cNvSpPr>
            <a:spLocks noGrp="1"/>
          </p:cNvSpPr>
          <p:nvPr>
            <p:ph type="title"/>
          </p:nvPr>
        </p:nvSpPr>
        <p:spPr/>
        <p:txBody>
          <a:bodyPr/>
          <a:lstStyle/>
          <a:p>
            <a:pPr eaLnBrk="1" hangingPunct="1"/>
            <a:r>
              <a:rPr lang="ru-RU" smtClean="0">
                <a:solidFill>
                  <a:srgbClr val="009900"/>
                </a:solidFill>
              </a:rPr>
              <a:t>Выборочное исследование</a:t>
            </a:r>
            <a:endParaRPr lang="ru-RU" smtClean="0"/>
          </a:p>
        </p:txBody>
      </p:sp>
      <p:sp>
        <p:nvSpPr>
          <p:cNvPr id="22531" name="Содержимое 2"/>
          <p:cNvSpPr>
            <a:spLocks noGrp="1"/>
          </p:cNvSpPr>
          <p:nvPr>
            <p:ph idx="1"/>
          </p:nvPr>
        </p:nvSpPr>
        <p:spPr/>
        <p:txBody>
          <a:bodyPr/>
          <a:lstStyle/>
          <a:p>
            <a:pPr eaLnBrk="1" hangingPunct="1"/>
            <a:r>
              <a:rPr lang="ru-RU" smtClean="0"/>
              <a:t>Выборочное исследование проводят также и тогда, когда проведение сплошного исследования связано с порчей или уничтожением продукции. Например, при исследовании продолжительности горения партии электроламп, выпущенных заводом, невозможно проверить всю партию, так как это привело бы просто к ее уничтожению</a:t>
            </a:r>
          </a:p>
        </p:txBody>
      </p:sp>
    </p:spTree>
    <p:extLst>
      <p:ext uri="{BB962C8B-B14F-4D97-AF65-F5344CB8AC3E}">
        <p14:creationId xmlns:p14="http://schemas.microsoft.com/office/powerpoint/2010/main" xmlns="" val="9575958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Заголовок 1"/>
          <p:cNvSpPr>
            <a:spLocks noGrp="1"/>
          </p:cNvSpPr>
          <p:nvPr>
            <p:ph type="title"/>
          </p:nvPr>
        </p:nvSpPr>
        <p:spPr>
          <a:xfrm>
            <a:off x="1981200" y="274639"/>
            <a:ext cx="8229600" cy="5386387"/>
          </a:xfrm>
        </p:spPr>
        <p:txBody>
          <a:bodyPr/>
          <a:lstStyle/>
          <a:p>
            <a:pPr eaLnBrk="1" hangingPunct="1"/>
            <a:r>
              <a:rPr lang="ru-RU" smtClean="0"/>
              <a:t/>
            </a:r>
            <a:br>
              <a:rPr lang="ru-RU" smtClean="0"/>
            </a:br>
            <a:r>
              <a:rPr lang="ru-RU" smtClean="0"/>
              <a:t>Решение упражнений по теме: «Сбор и группировка данных»</a:t>
            </a:r>
          </a:p>
        </p:txBody>
      </p:sp>
    </p:spTree>
    <p:extLst>
      <p:ext uri="{BB962C8B-B14F-4D97-AF65-F5344CB8AC3E}">
        <p14:creationId xmlns:p14="http://schemas.microsoft.com/office/powerpoint/2010/main" xmlns="" val="26221320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Заголовок 1"/>
          <p:cNvSpPr>
            <a:spLocks noGrp="1"/>
          </p:cNvSpPr>
          <p:nvPr>
            <p:ph type="title"/>
          </p:nvPr>
        </p:nvSpPr>
        <p:spPr/>
        <p:txBody>
          <a:bodyPr/>
          <a:lstStyle/>
          <a:p>
            <a:pPr eaLnBrk="1" hangingPunct="1"/>
            <a:r>
              <a:rPr lang="ru-RU" smtClean="0"/>
              <a:t>Упражнения</a:t>
            </a:r>
          </a:p>
        </p:txBody>
      </p:sp>
      <p:sp>
        <p:nvSpPr>
          <p:cNvPr id="3" name="Содержимое 2"/>
          <p:cNvSpPr>
            <a:spLocks noGrp="1"/>
          </p:cNvSpPr>
          <p:nvPr>
            <p:ph idx="1"/>
          </p:nvPr>
        </p:nvSpPr>
        <p:spPr/>
        <p:txBody>
          <a:bodyPr rtlCol="0">
            <a:normAutofit fontScale="85000" lnSpcReduction="20000"/>
          </a:bodyPr>
          <a:lstStyle/>
          <a:p>
            <a:pPr marL="365760" indent="-256032" algn="ctr">
              <a:buClr>
                <a:schemeClr val="accent3"/>
              </a:buClr>
              <a:buNone/>
              <a:defRPr/>
            </a:pPr>
            <a:r>
              <a:rPr lang="ru-RU" dirty="0" smtClean="0"/>
              <a:t>№1028. </a:t>
            </a:r>
          </a:p>
          <a:p>
            <a:pPr marL="365760" indent="-256032" algn="ctr">
              <a:buClr>
                <a:schemeClr val="accent3"/>
              </a:buClr>
              <a:buNone/>
              <a:defRPr/>
            </a:pPr>
            <a:endParaRPr lang="ru-RU" dirty="0" smtClean="0"/>
          </a:p>
          <a:p>
            <a:pPr marL="365760" indent="-256032">
              <a:buClr>
                <a:schemeClr val="accent3"/>
              </a:buClr>
              <a:buNone/>
              <a:defRPr/>
            </a:pPr>
            <a:r>
              <a:rPr lang="ru-RU" dirty="0" smtClean="0"/>
              <a:t>На выборах мэра города будут баллотироваться три кандидата: Алексеев, Иванов, Карпов (обозначим их буквами А, И, К). Проводя опрос 50 избирателей, выяснили, за кого из кандидатов они собираются голосовать. Получили следующие данные:</a:t>
            </a:r>
          </a:p>
          <a:p>
            <a:pPr marL="365760" indent="-256032">
              <a:buClr>
                <a:schemeClr val="accent3"/>
              </a:buClr>
              <a:buNone/>
              <a:defRPr/>
            </a:pPr>
            <a:r>
              <a:rPr lang="ru-RU" dirty="0" smtClean="0"/>
              <a:t>И, А, И, И, К, К, И, И, И, А, К, А, А, А, К, К, И, К, А, А, И, К, И, И, К, И, К, А, И, И, И, А, И, И, К, И, А, И, К, К, И, К, А, И, И, И, А, А, К, И.</a:t>
            </a:r>
          </a:p>
          <a:p>
            <a:pPr marL="365760" indent="-256032">
              <a:buClr>
                <a:schemeClr val="accent3"/>
              </a:buClr>
              <a:buNone/>
              <a:defRPr/>
            </a:pPr>
            <a:r>
              <a:rPr lang="ru-RU" dirty="0" smtClean="0"/>
              <a:t>Представьте эти данные в виде таблицы частот. Достаточно ли этих данных, чтобы сделать вывод о предстоящих результатах голосования?</a:t>
            </a:r>
          </a:p>
          <a:p>
            <a:pPr marL="365760" indent="-256032">
              <a:buClr>
                <a:schemeClr val="accent3"/>
              </a:buClr>
              <a:defRPr/>
            </a:pPr>
            <a:endParaRPr lang="ru-RU" dirty="0"/>
          </a:p>
        </p:txBody>
      </p:sp>
    </p:spTree>
    <p:extLst>
      <p:ext uri="{BB962C8B-B14F-4D97-AF65-F5344CB8AC3E}">
        <p14:creationId xmlns:p14="http://schemas.microsoft.com/office/powerpoint/2010/main" xmlns="" val="40768930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Заголовок 1"/>
          <p:cNvSpPr>
            <a:spLocks noGrp="1"/>
          </p:cNvSpPr>
          <p:nvPr>
            <p:ph type="title"/>
          </p:nvPr>
        </p:nvSpPr>
        <p:spPr>
          <a:xfrm>
            <a:off x="1981200" y="274638"/>
            <a:ext cx="8229600" cy="633412"/>
          </a:xfrm>
        </p:spPr>
        <p:txBody>
          <a:bodyPr rtlCol="0">
            <a:normAutofit/>
          </a:bodyPr>
          <a:lstStyle/>
          <a:p>
            <a:pPr>
              <a:defRPr/>
            </a:pPr>
            <a:r>
              <a:rPr lang="ru-RU" smtClean="0"/>
              <a:t>Упражнения</a:t>
            </a:r>
          </a:p>
        </p:txBody>
      </p:sp>
      <p:sp>
        <p:nvSpPr>
          <p:cNvPr id="3" name="Содержимое 2"/>
          <p:cNvSpPr>
            <a:spLocks noGrp="1"/>
          </p:cNvSpPr>
          <p:nvPr>
            <p:ph idx="1"/>
          </p:nvPr>
        </p:nvSpPr>
        <p:spPr>
          <a:xfrm>
            <a:off x="1981201" y="1052513"/>
            <a:ext cx="8507413" cy="5073650"/>
          </a:xfrm>
        </p:spPr>
        <p:txBody>
          <a:bodyPr rtlCol="0">
            <a:normAutofit fontScale="92500" lnSpcReduction="10000"/>
          </a:bodyPr>
          <a:lstStyle/>
          <a:p>
            <a:pPr marL="365760" indent="-256032" algn="ctr">
              <a:buClr>
                <a:schemeClr val="accent3"/>
              </a:buClr>
              <a:buNone/>
              <a:defRPr/>
            </a:pPr>
            <a:r>
              <a:rPr lang="ru-RU" dirty="0" smtClean="0"/>
              <a:t>№1028. </a:t>
            </a:r>
          </a:p>
          <a:p>
            <a:pPr marL="365760" indent="-256032">
              <a:buClr>
                <a:schemeClr val="accent3"/>
              </a:buClr>
              <a:buNone/>
              <a:defRPr/>
            </a:pPr>
            <a:r>
              <a:rPr lang="ru-RU" dirty="0" smtClean="0"/>
              <a:t>На выборах мэра города будут баллотироваться три кандидата: Алексеев, Иванов, Карпов (обозначим их буквами А, И, К). Проводя опрос 50 избирателей, выяснили, за кого из кандидатов они собираются голосовать. Получили следующие данные:</a:t>
            </a:r>
          </a:p>
          <a:p>
            <a:pPr marL="365760" indent="-256032">
              <a:buClr>
                <a:schemeClr val="accent3"/>
              </a:buClr>
              <a:buNone/>
              <a:defRPr/>
            </a:pPr>
            <a:endParaRPr lang="ru-RU" dirty="0" smtClean="0"/>
          </a:p>
          <a:p>
            <a:pPr marL="365760" indent="-256032">
              <a:buClr>
                <a:schemeClr val="accent3"/>
              </a:buClr>
              <a:buNone/>
              <a:defRPr/>
            </a:pPr>
            <a:r>
              <a:rPr lang="ru-RU" dirty="0" smtClean="0"/>
              <a:t>Упорядоченный ряд</a:t>
            </a:r>
          </a:p>
          <a:p>
            <a:pPr marL="365760" indent="-256032">
              <a:buClr>
                <a:schemeClr val="accent3"/>
              </a:buClr>
              <a:buNone/>
              <a:defRPr/>
            </a:pPr>
            <a:endParaRPr lang="ru-RU" dirty="0" smtClean="0"/>
          </a:p>
          <a:p>
            <a:pPr marL="365760" indent="-256032">
              <a:buClr>
                <a:schemeClr val="accent3"/>
              </a:buClr>
              <a:buNone/>
              <a:defRPr/>
            </a:pPr>
            <a:r>
              <a:rPr lang="ru-RU" dirty="0" smtClean="0"/>
              <a:t>А, А, А, А, А, А, А, А, А, А, А, А, А, </a:t>
            </a:r>
          </a:p>
          <a:p>
            <a:pPr marL="365760" indent="-256032">
              <a:buClr>
                <a:schemeClr val="accent3"/>
              </a:buClr>
              <a:buNone/>
              <a:defRPr/>
            </a:pPr>
            <a:r>
              <a:rPr lang="ru-RU" dirty="0" smtClean="0"/>
              <a:t>И, И, И, И, И, И, И, И, И, И, И, И, И, И, И, И, И, И, И, И, И, И, И, </a:t>
            </a:r>
          </a:p>
          <a:p>
            <a:pPr marL="365760" indent="-256032">
              <a:buClr>
                <a:schemeClr val="accent3"/>
              </a:buClr>
              <a:buNone/>
              <a:defRPr/>
            </a:pPr>
            <a:r>
              <a:rPr lang="ru-RU" dirty="0" smtClean="0"/>
              <a:t>К, К, К, К, К, К, К, К, К, К, К, К, К, К.   </a:t>
            </a:r>
          </a:p>
          <a:p>
            <a:pPr marL="365760" indent="-256032">
              <a:buClr>
                <a:schemeClr val="accent3"/>
              </a:buClr>
              <a:defRPr/>
            </a:pPr>
            <a:endParaRPr lang="ru-RU" dirty="0"/>
          </a:p>
        </p:txBody>
      </p:sp>
    </p:spTree>
    <p:extLst>
      <p:ext uri="{BB962C8B-B14F-4D97-AF65-F5344CB8AC3E}">
        <p14:creationId xmlns:p14="http://schemas.microsoft.com/office/powerpoint/2010/main" xmlns="" val="304546563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Заголовок 1"/>
          <p:cNvSpPr>
            <a:spLocks noGrp="1"/>
          </p:cNvSpPr>
          <p:nvPr>
            <p:ph type="title"/>
          </p:nvPr>
        </p:nvSpPr>
        <p:spPr>
          <a:xfrm>
            <a:off x="1981200" y="274639"/>
            <a:ext cx="8229600" cy="490537"/>
          </a:xfrm>
        </p:spPr>
        <p:txBody>
          <a:bodyPr rtlCol="0">
            <a:normAutofit fontScale="90000"/>
          </a:bodyPr>
          <a:lstStyle/>
          <a:p>
            <a:pPr>
              <a:defRPr/>
            </a:pPr>
            <a:r>
              <a:rPr lang="ru-RU" smtClean="0"/>
              <a:t/>
            </a:r>
            <a:br>
              <a:rPr lang="ru-RU" smtClean="0"/>
            </a:br>
            <a:r>
              <a:rPr lang="ru-RU" smtClean="0"/>
              <a:t/>
            </a:r>
            <a:br>
              <a:rPr lang="ru-RU" smtClean="0"/>
            </a:br>
            <a:r>
              <a:rPr lang="ru-RU" smtClean="0"/>
              <a:t>Упражнения</a:t>
            </a:r>
            <a:br>
              <a:rPr lang="ru-RU" smtClean="0"/>
            </a:br>
            <a:r>
              <a:rPr lang="ru-RU" smtClean="0"/>
              <a:t> </a:t>
            </a:r>
            <a:br>
              <a:rPr lang="ru-RU" smtClean="0"/>
            </a:br>
            <a:endParaRPr lang="ru-RU" smtClean="0"/>
          </a:p>
        </p:txBody>
      </p:sp>
      <p:sp>
        <p:nvSpPr>
          <p:cNvPr id="26627" name="Содержимое 2"/>
          <p:cNvSpPr>
            <a:spLocks noGrp="1"/>
          </p:cNvSpPr>
          <p:nvPr>
            <p:ph idx="1"/>
          </p:nvPr>
        </p:nvSpPr>
        <p:spPr>
          <a:xfrm>
            <a:off x="1703389" y="981076"/>
            <a:ext cx="8785225" cy="5616575"/>
          </a:xfrm>
        </p:spPr>
        <p:txBody>
          <a:bodyPr>
            <a:normAutofit fontScale="92500" lnSpcReduction="10000"/>
          </a:bodyPr>
          <a:lstStyle/>
          <a:p>
            <a:pPr algn="ctr" eaLnBrk="1" hangingPunct="1">
              <a:buFont typeface="Arial" panose="020B0604020202020204" pitchFamily="34" charset="0"/>
              <a:buNone/>
            </a:pPr>
            <a:r>
              <a:rPr lang="ru-RU" smtClean="0"/>
              <a:t>№1028. </a:t>
            </a:r>
          </a:p>
          <a:p>
            <a:pPr algn="ctr" eaLnBrk="1" hangingPunct="1">
              <a:buFont typeface="Arial" panose="020B0604020202020204" pitchFamily="34" charset="0"/>
              <a:buNone/>
            </a:pPr>
            <a:r>
              <a:rPr lang="ru-RU" sz="2000"/>
              <a:t>На выборах мэра города будут баллотироваться три кандидата: Алексеев, Иванов, Карпов (обозначим их буквами А, И, К). Проводя опрос 50 избирателей, выяснили, за кого из кандидатов они собираются голосовать. Получили следующие данные:</a:t>
            </a:r>
          </a:p>
          <a:p>
            <a:pPr eaLnBrk="1" hangingPunct="1">
              <a:buFont typeface="Arial" panose="020B0604020202020204" pitchFamily="34" charset="0"/>
              <a:buNone/>
            </a:pPr>
            <a:r>
              <a:rPr lang="ru-RU"/>
              <a:t>Упорядоченный ряд</a:t>
            </a:r>
          </a:p>
          <a:p>
            <a:pPr eaLnBrk="1" hangingPunct="1">
              <a:buFont typeface="Arial" panose="020B0604020202020204" pitchFamily="34" charset="0"/>
              <a:buNone/>
            </a:pPr>
            <a:r>
              <a:rPr lang="ru-RU"/>
              <a:t>А, А, А, А, А, А, А, А, А, А, А, А, А, </a:t>
            </a:r>
          </a:p>
          <a:p>
            <a:pPr eaLnBrk="1" hangingPunct="1">
              <a:buFont typeface="Arial" panose="020B0604020202020204" pitchFamily="34" charset="0"/>
              <a:buNone/>
            </a:pPr>
            <a:r>
              <a:rPr lang="ru-RU"/>
              <a:t>И, И, И, И, И, И, И, И, И, И, И, И, И, И, И, И, И, И, И, И, И, И, И, </a:t>
            </a:r>
          </a:p>
          <a:p>
            <a:pPr eaLnBrk="1" hangingPunct="1">
              <a:buFont typeface="Arial" panose="020B0604020202020204" pitchFamily="34" charset="0"/>
              <a:buNone/>
            </a:pPr>
            <a:r>
              <a:rPr lang="ru-RU"/>
              <a:t>К, К, К, К, К, К, К, К, К, К, К, К, К, К.</a:t>
            </a:r>
          </a:p>
          <a:p>
            <a:pPr eaLnBrk="1" hangingPunct="1">
              <a:buFont typeface="Arial" panose="020B0604020202020204" pitchFamily="34" charset="0"/>
              <a:buNone/>
            </a:pPr>
            <a:endParaRPr lang="ru-RU"/>
          </a:p>
          <a:p>
            <a:pPr algn="ctr" eaLnBrk="1" hangingPunct="1">
              <a:buFont typeface="Arial" panose="020B0604020202020204" pitchFamily="34" charset="0"/>
              <a:buNone/>
            </a:pPr>
            <a:r>
              <a:rPr lang="ru-RU"/>
              <a:t>Таблица частот</a:t>
            </a:r>
          </a:p>
          <a:p>
            <a:pPr eaLnBrk="1" hangingPunct="1">
              <a:buFont typeface="Arial" panose="020B0604020202020204" pitchFamily="34" charset="0"/>
              <a:buNone/>
            </a:pPr>
            <a:r>
              <a:rPr lang="ru-RU"/>
              <a:t>   </a:t>
            </a:r>
          </a:p>
          <a:p>
            <a:pPr eaLnBrk="1" hangingPunct="1"/>
            <a:endParaRPr lang="ru-RU" smtClean="0"/>
          </a:p>
        </p:txBody>
      </p:sp>
      <p:graphicFrame>
        <p:nvGraphicFramePr>
          <p:cNvPr id="4" name="Таблица 3"/>
          <p:cNvGraphicFramePr>
            <a:graphicFrameLocks noGrp="1"/>
          </p:cNvGraphicFramePr>
          <p:nvPr/>
        </p:nvGraphicFramePr>
        <p:xfrm>
          <a:off x="2782888" y="5516563"/>
          <a:ext cx="6096000" cy="741362"/>
        </p:xfrm>
        <a:graphic>
          <a:graphicData uri="http://schemas.openxmlformats.org/drawingml/2006/table">
            <a:tbl>
              <a:tblPr firstRow="1" bandRow="1">
                <a:tableStyleId>{5C22544A-7EE6-4342-B048-85BDC9FD1C3A}</a:tableStyleId>
              </a:tblPr>
              <a:tblGrid>
                <a:gridCol w="3264024"/>
                <a:gridCol w="936104"/>
                <a:gridCol w="936104"/>
                <a:gridCol w="959768"/>
              </a:tblGrid>
              <a:tr h="370681">
                <a:tc>
                  <a:txBody>
                    <a:bodyPr/>
                    <a:lstStyle/>
                    <a:p>
                      <a:pPr algn="ctr"/>
                      <a:r>
                        <a:rPr lang="ru-RU" sz="1800" dirty="0" smtClean="0"/>
                        <a:t>Фамилия кандидата</a:t>
                      </a:r>
                      <a:endParaRPr lang="ru-RU" sz="1800" dirty="0"/>
                    </a:p>
                  </a:txBody>
                  <a:tcPr marT="45700" marB="45700"/>
                </a:tc>
                <a:tc>
                  <a:txBody>
                    <a:bodyPr/>
                    <a:lstStyle/>
                    <a:p>
                      <a:pPr algn="ctr"/>
                      <a:r>
                        <a:rPr lang="ru-RU" sz="1800" dirty="0" smtClean="0"/>
                        <a:t>А</a:t>
                      </a:r>
                      <a:endParaRPr lang="ru-RU" sz="1800" dirty="0"/>
                    </a:p>
                  </a:txBody>
                  <a:tcPr marT="45700" marB="45700"/>
                </a:tc>
                <a:tc>
                  <a:txBody>
                    <a:bodyPr/>
                    <a:lstStyle/>
                    <a:p>
                      <a:pPr algn="ctr"/>
                      <a:r>
                        <a:rPr lang="ru-RU" sz="1800" dirty="0" smtClean="0"/>
                        <a:t>И</a:t>
                      </a:r>
                      <a:endParaRPr lang="ru-RU" sz="1800" dirty="0"/>
                    </a:p>
                  </a:txBody>
                  <a:tcPr marT="45700" marB="45700"/>
                </a:tc>
                <a:tc>
                  <a:txBody>
                    <a:bodyPr/>
                    <a:lstStyle/>
                    <a:p>
                      <a:pPr algn="ctr"/>
                      <a:r>
                        <a:rPr lang="ru-RU" sz="1800" dirty="0" smtClean="0"/>
                        <a:t>К</a:t>
                      </a:r>
                      <a:endParaRPr lang="ru-RU" sz="1800" dirty="0"/>
                    </a:p>
                  </a:txBody>
                  <a:tcPr marT="45700" marB="45700"/>
                </a:tc>
              </a:tr>
              <a:tr h="370681">
                <a:tc>
                  <a:txBody>
                    <a:bodyPr/>
                    <a:lstStyle/>
                    <a:p>
                      <a:pPr algn="ctr"/>
                      <a:r>
                        <a:rPr lang="ru-RU" sz="1800" dirty="0" smtClean="0"/>
                        <a:t>Частота</a:t>
                      </a:r>
                      <a:endParaRPr lang="ru-RU" sz="1800" dirty="0"/>
                    </a:p>
                  </a:txBody>
                  <a:tcPr marT="45700" marB="45700"/>
                </a:tc>
                <a:tc>
                  <a:txBody>
                    <a:bodyPr/>
                    <a:lstStyle/>
                    <a:p>
                      <a:pPr algn="ctr"/>
                      <a:r>
                        <a:rPr lang="ru-RU" sz="1800" dirty="0" smtClean="0"/>
                        <a:t>13</a:t>
                      </a:r>
                      <a:endParaRPr lang="ru-RU" sz="1800" dirty="0"/>
                    </a:p>
                  </a:txBody>
                  <a:tcPr marT="45700" marB="45700"/>
                </a:tc>
                <a:tc>
                  <a:txBody>
                    <a:bodyPr/>
                    <a:lstStyle/>
                    <a:p>
                      <a:pPr algn="ctr"/>
                      <a:r>
                        <a:rPr lang="ru-RU" sz="1800" dirty="0" smtClean="0"/>
                        <a:t>23</a:t>
                      </a:r>
                      <a:endParaRPr lang="ru-RU" sz="1800" dirty="0"/>
                    </a:p>
                  </a:txBody>
                  <a:tcPr marT="45700" marB="45700"/>
                </a:tc>
                <a:tc>
                  <a:txBody>
                    <a:bodyPr/>
                    <a:lstStyle/>
                    <a:p>
                      <a:pPr algn="ctr"/>
                      <a:r>
                        <a:rPr lang="ru-RU" sz="1800" dirty="0" smtClean="0"/>
                        <a:t>14</a:t>
                      </a:r>
                      <a:endParaRPr lang="ru-RU" sz="1800" dirty="0"/>
                    </a:p>
                  </a:txBody>
                  <a:tcPr marT="45700" marB="45700"/>
                </a:tc>
              </a:tr>
            </a:tbl>
          </a:graphicData>
        </a:graphic>
      </p:graphicFrame>
    </p:spTree>
    <p:extLst>
      <p:ext uri="{BB962C8B-B14F-4D97-AF65-F5344CB8AC3E}">
        <p14:creationId xmlns:p14="http://schemas.microsoft.com/office/powerpoint/2010/main" xmlns="" val="41435442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Заголовок 1"/>
          <p:cNvSpPr>
            <a:spLocks noGrp="1"/>
          </p:cNvSpPr>
          <p:nvPr>
            <p:ph type="title"/>
          </p:nvPr>
        </p:nvSpPr>
        <p:spPr>
          <a:xfrm>
            <a:off x="1981200" y="274639"/>
            <a:ext cx="8229600" cy="490537"/>
          </a:xfrm>
        </p:spPr>
        <p:txBody>
          <a:bodyPr rtlCol="0">
            <a:normAutofit fontScale="90000"/>
          </a:bodyPr>
          <a:lstStyle/>
          <a:p>
            <a:pPr>
              <a:defRPr/>
            </a:pPr>
            <a:r>
              <a:rPr lang="ru-RU" smtClean="0"/>
              <a:t/>
            </a:r>
            <a:br>
              <a:rPr lang="ru-RU" smtClean="0"/>
            </a:br>
            <a:r>
              <a:rPr lang="ru-RU" smtClean="0"/>
              <a:t/>
            </a:r>
            <a:br>
              <a:rPr lang="ru-RU" smtClean="0"/>
            </a:br>
            <a:r>
              <a:rPr lang="ru-RU" smtClean="0"/>
              <a:t>Упражнения</a:t>
            </a:r>
            <a:br>
              <a:rPr lang="ru-RU" smtClean="0"/>
            </a:br>
            <a:r>
              <a:rPr lang="ru-RU" smtClean="0"/>
              <a:t> </a:t>
            </a:r>
            <a:br>
              <a:rPr lang="ru-RU" smtClean="0"/>
            </a:br>
            <a:endParaRPr lang="ru-RU" smtClean="0"/>
          </a:p>
        </p:txBody>
      </p:sp>
      <p:sp>
        <p:nvSpPr>
          <p:cNvPr id="3" name="Содержимое 2"/>
          <p:cNvSpPr>
            <a:spLocks noGrp="1"/>
          </p:cNvSpPr>
          <p:nvPr>
            <p:ph idx="1"/>
          </p:nvPr>
        </p:nvSpPr>
        <p:spPr>
          <a:xfrm>
            <a:off x="1524000" y="1052514"/>
            <a:ext cx="9144000" cy="5616575"/>
          </a:xfrm>
        </p:spPr>
        <p:txBody>
          <a:bodyPr rtlCol="0">
            <a:normAutofit fontScale="55000" lnSpcReduction="20000"/>
          </a:bodyPr>
          <a:lstStyle/>
          <a:p>
            <a:pPr marL="365760" indent="-256032" algn="ctr">
              <a:buClr>
                <a:schemeClr val="accent3"/>
              </a:buClr>
              <a:buNone/>
              <a:defRPr/>
            </a:pPr>
            <a:r>
              <a:rPr lang="ru-RU" dirty="0" smtClean="0"/>
              <a:t>№1028. </a:t>
            </a:r>
          </a:p>
          <a:p>
            <a:pPr marL="365760" indent="-256032" algn="ctr">
              <a:buClr>
                <a:schemeClr val="accent3"/>
              </a:buClr>
              <a:buNone/>
              <a:defRPr/>
            </a:pPr>
            <a:r>
              <a:rPr lang="ru-RU" dirty="0" smtClean="0"/>
              <a:t>Решение. (Образец записи решения в тетради учащегося) </a:t>
            </a:r>
          </a:p>
          <a:p>
            <a:pPr marL="365760" indent="-256032">
              <a:buClr>
                <a:schemeClr val="accent3"/>
              </a:buClr>
              <a:buNone/>
              <a:defRPr/>
            </a:pPr>
            <a:endParaRPr lang="ru-RU" dirty="0"/>
          </a:p>
          <a:p>
            <a:pPr marL="365760" indent="-256032" algn="ctr">
              <a:buClr>
                <a:schemeClr val="accent3"/>
              </a:buClr>
              <a:buNone/>
              <a:defRPr/>
            </a:pPr>
            <a:r>
              <a:rPr lang="ru-RU" dirty="0">
                <a:solidFill>
                  <a:srgbClr val="009900"/>
                </a:solidFill>
              </a:rPr>
              <a:t>Упорядоченный ряд</a:t>
            </a:r>
          </a:p>
          <a:p>
            <a:pPr marL="365760" indent="-256032">
              <a:buClr>
                <a:schemeClr val="accent3"/>
              </a:buClr>
              <a:buNone/>
              <a:defRPr/>
            </a:pPr>
            <a:r>
              <a:rPr lang="ru-RU" dirty="0"/>
              <a:t>А, А, А, А, А, А, А, А, А, А, А, А, А, </a:t>
            </a:r>
          </a:p>
          <a:p>
            <a:pPr marL="365760" indent="-256032">
              <a:buClr>
                <a:schemeClr val="accent3"/>
              </a:buClr>
              <a:buNone/>
              <a:defRPr/>
            </a:pPr>
            <a:r>
              <a:rPr lang="ru-RU" dirty="0"/>
              <a:t>И, И, И, И, И, И, И, И, И, И, И, И, И, И, И, И, И, И, И, И, И, И, И, </a:t>
            </a:r>
          </a:p>
          <a:p>
            <a:pPr marL="365760" indent="-256032">
              <a:buClr>
                <a:schemeClr val="accent3"/>
              </a:buClr>
              <a:buNone/>
              <a:defRPr/>
            </a:pPr>
            <a:r>
              <a:rPr lang="ru-RU" dirty="0"/>
              <a:t>К, К, К, К, К, К, К, К, К, К, К, К, К, К.  </a:t>
            </a:r>
          </a:p>
          <a:p>
            <a:pPr marL="365760" indent="-256032" algn="ctr">
              <a:buClr>
                <a:schemeClr val="accent3"/>
              </a:buClr>
              <a:buNone/>
              <a:defRPr/>
            </a:pPr>
            <a:r>
              <a:rPr lang="ru-RU" dirty="0">
                <a:solidFill>
                  <a:srgbClr val="009900"/>
                </a:solidFill>
              </a:rPr>
              <a:t>Таблица частот</a:t>
            </a:r>
          </a:p>
          <a:p>
            <a:pPr marL="365760" indent="-256032">
              <a:buClr>
                <a:schemeClr val="accent3"/>
              </a:buClr>
              <a:buNone/>
              <a:defRPr/>
            </a:pPr>
            <a:endParaRPr lang="ru-RU" dirty="0"/>
          </a:p>
          <a:p>
            <a:pPr marL="365760" indent="-256032">
              <a:buClr>
                <a:schemeClr val="accent3"/>
              </a:buClr>
              <a:buNone/>
              <a:defRPr/>
            </a:pPr>
            <a:endParaRPr lang="ru-RU" dirty="0"/>
          </a:p>
          <a:p>
            <a:pPr marL="365760" indent="-256032">
              <a:buClr>
                <a:schemeClr val="accent3"/>
              </a:buClr>
              <a:buNone/>
              <a:defRPr/>
            </a:pPr>
            <a:endParaRPr lang="ru-RU" dirty="0"/>
          </a:p>
          <a:p>
            <a:pPr marL="365760" indent="-256032">
              <a:buClr>
                <a:schemeClr val="accent3"/>
              </a:buClr>
              <a:buNone/>
              <a:defRPr/>
            </a:pPr>
            <a:endParaRPr lang="ru-RU" dirty="0">
              <a:solidFill>
                <a:srgbClr val="FF0000"/>
              </a:solidFill>
            </a:endParaRPr>
          </a:p>
          <a:p>
            <a:pPr marL="365760" indent="-256032" algn="ctr">
              <a:buClr>
                <a:schemeClr val="accent3"/>
              </a:buClr>
              <a:buNone/>
              <a:defRPr/>
            </a:pPr>
            <a:r>
              <a:rPr lang="ru-RU" sz="3600" dirty="0">
                <a:solidFill>
                  <a:srgbClr val="FF0000"/>
                </a:solidFill>
              </a:rPr>
              <a:t>Мода</a:t>
            </a:r>
            <a:r>
              <a:rPr lang="ru-RU" sz="3600" dirty="0"/>
              <a:t> статистического ряда равна 23.</a:t>
            </a:r>
          </a:p>
          <a:p>
            <a:pPr marL="365760" indent="-256032">
              <a:buClr>
                <a:schemeClr val="accent3"/>
              </a:buClr>
              <a:buNone/>
              <a:defRPr/>
            </a:pPr>
            <a:r>
              <a:rPr lang="ru-RU" dirty="0"/>
              <a:t>Это  значит, что больше всего голосов при опросе отдано за кандидата по фамилии Иванов. </a:t>
            </a:r>
          </a:p>
          <a:p>
            <a:pPr marL="365760" indent="-256032">
              <a:buClr>
                <a:schemeClr val="accent3"/>
              </a:buClr>
              <a:buNone/>
              <a:defRPr/>
            </a:pPr>
            <a:r>
              <a:rPr lang="ru-RU" dirty="0"/>
              <a:t>Но этих данных недостаточно, чтобы сделать вывод о результатах предстоящего голосования на выборах мэра города, т.к. выборка из 50 человек не является </a:t>
            </a:r>
            <a:r>
              <a:rPr lang="ru-RU" dirty="0">
                <a:solidFill>
                  <a:srgbClr val="FF0000"/>
                </a:solidFill>
              </a:rPr>
              <a:t>представительной</a:t>
            </a:r>
            <a:r>
              <a:rPr lang="ru-RU" dirty="0"/>
              <a:t>, т. е. достаточной по объему, чтобы сделать правильный  вывод.</a:t>
            </a:r>
          </a:p>
          <a:p>
            <a:pPr marL="365760" indent="-256032">
              <a:buClr>
                <a:schemeClr val="accent3"/>
              </a:buClr>
              <a:defRPr/>
            </a:pPr>
            <a:endParaRPr lang="ru-RU" dirty="0"/>
          </a:p>
        </p:txBody>
      </p:sp>
      <p:graphicFrame>
        <p:nvGraphicFramePr>
          <p:cNvPr id="4" name="Таблица 3"/>
          <p:cNvGraphicFramePr>
            <a:graphicFrameLocks noGrp="1"/>
          </p:cNvGraphicFramePr>
          <p:nvPr/>
        </p:nvGraphicFramePr>
        <p:xfrm>
          <a:off x="3432176" y="3644900"/>
          <a:ext cx="5105401" cy="741364"/>
        </p:xfrm>
        <a:graphic>
          <a:graphicData uri="http://schemas.openxmlformats.org/drawingml/2006/table">
            <a:tbl>
              <a:tblPr firstRow="1" bandRow="1">
                <a:tableStyleId>{5C22544A-7EE6-4342-B048-85BDC9FD1C3A}</a:tableStyleId>
              </a:tblPr>
              <a:tblGrid>
                <a:gridCol w="2273250"/>
                <a:gridCol w="936162"/>
                <a:gridCol w="936162"/>
                <a:gridCol w="959827"/>
              </a:tblGrid>
              <a:tr h="370682">
                <a:tc>
                  <a:txBody>
                    <a:bodyPr/>
                    <a:lstStyle/>
                    <a:p>
                      <a:pPr algn="ctr"/>
                      <a:r>
                        <a:rPr lang="ru-RU" sz="1800" dirty="0" smtClean="0"/>
                        <a:t>Фамилия кандидата</a:t>
                      </a:r>
                      <a:endParaRPr lang="ru-RU" sz="1800" dirty="0"/>
                    </a:p>
                  </a:txBody>
                  <a:tcPr marL="91446" marR="91446" marT="45700" marB="45700"/>
                </a:tc>
                <a:tc>
                  <a:txBody>
                    <a:bodyPr/>
                    <a:lstStyle/>
                    <a:p>
                      <a:pPr algn="ctr"/>
                      <a:r>
                        <a:rPr lang="ru-RU" sz="1800" dirty="0" smtClean="0"/>
                        <a:t>А</a:t>
                      </a:r>
                      <a:endParaRPr lang="ru-RU" sz="1800" dirty="0"/>
                    </a:p>
                  </a:txBody>
                  <a:tcPr marL="91446" marR="91446" marT="45700" marB="45700"/>
                </a:tc>
                <a:tc>
                  <a:txBody>
                    <a:bodyPr/>
                    <a:lstStyle/>
                    <a:p>
                      <a:pPr algn="ctr"/>
                      <a:r>
                        <a:rPr lang="ru-RU" sz="1800" dirty="0" smtClean="0"/>
                        <a:t>И</a:t>
                      </a:r>
                      <a:endParaRPr lang="ru-RU" sz="1800" dirty="0"/>
                    </a:p>
                  </a:txBody>
                  <a:tcPr marL="91446" marR="91446" marT="45700" marB="45700"/>
                </a:tc>
                <a:tc>
                  <a:txBody>
                    <a:bodyPr/>
                    <a:lstStyle/>
                    <a:p>
                      <a:pPr algn="ctr"/>
                      <a:r>
                        <a:rPr lang="ru-RU" sz="1800" dirty="0" smtClean="0"/>
                        <a:t>К</a:t>
                      </a:r>
                      <a:endParaRPr lang="ru-RU" sz="1800" dirty="0"/>
                    </a:p>
                  </a:txBody>
                  <a:tcPr marL="91446" marR="91446" marT="45700" marB="45700"/>
                </a:tc>
              </a:tr>
              <a:tr h="370682">
                <a:tc>
                  <a:txBody>
                    <a:bodyPr/>
                    <a:lstStyle/>
                    <a:p>
                      <a:pPr algn="ctr"/>
                      <a:r>
                        <a:rPr lang="ru-RU" sz="1800" dirty="0" smtClean="0"/>
                        <a:t>Частота</a:t>
                      </a:r>
                      <a:endParaRPr lang="ru-RU" sz="1800" dirty="0"/>
                    </a:p>
                  </a:txBody>
                  <a:tcPr marL="91446" marR="91446" marT="45700" marB="45700"/>
                </a:tc>
                <a:tc>
                  <a:txBody>
                    <a:bodyPr/>
                    <a:lstStyle/>
                    <a:p>
                      <a:pPr algn="ctr"/>
                      <a:r>
                        <a:rPr lang="ru-RU" sz="1800" dirty="0" smtClean="0"/>
                        <a:t>13</a:t>
                      </a:r>
                      <a:endParaRPr lang="ru-RU" sz="1800" dirty="0"/>
                    </a:p>
                  </a:txBody>
                  <a:tcPr marL="91446" marR="91446" marT="45700" marB="45700"/>
                </a:tc>
                <a:tc>
                  <a:txBody>
                    <a:bodyPr/>
                    <a:lstStyle/>
                    <a:p>
                      <a:pPr algn="ctr"/>
                      <a:r>
                        <a:rPr lang="ru-RU" sz="1800" dirty="0" smtClean="0"/>
                        <a:t>23</a:t>
                      </a:r>
                      <a:endParaRPr lang="ru-RU" sz="1800" dirty="0"/>
                    </a:p>
                  </a:txBody>
                  <a:tcPr marL="91446" marR="91446" marT="45700" marB="45700"/>
                </a:tc>
                <a:tc>
                  <a:txBody>
                    <a:bodyPr/>
                    <a:lstStyle/>
                    <a:p>
                      <a:pPr algn="ctr"/>
                      <a:r>
                        <a:rPr lang="ru-RU" sz="1800" dirty="0" smtClean="0"/>
                        <a:t>14</a:t>
                      </a:r>
                      <a:endParaRPr lang="ru-RU" sz="1800" dirty="0"/>
                    </a:p>
                  </a:txBody>
                  <a:tcPr marL="91446" marR="91446" marT="45700" marB="45700"/>
                </a:tc>
              </a:tr>
            </a:tbl>
          </a:graphicData>
        </a:graphic>
      </p:graphicFrame>
    </p:spTree>
    <p:extLst>
      <p:ext uri="{BB962C8B-B14F-4D97-AF65-F5344CB8AC3E}">
        <p14:creationId xmlns:p14="http://schemas.microsoft.com/office/powerpoint/2010/main" xmlns="" val="414058538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Заголовок 1"/>
          <p:cNvSpPr>
            <a:spLocks noGrp="1"/>
          </p:cNvSpPr>
          <p:nvPr>
            <p:ph type="title"/>
          </p:nvPr>
        </p:nvSpPr>
        <p:spPr/>
        <p:txBody>
          <a:bodyPr/>
          <a:lstStyle/>
          <a:p>
            <a:pPr eaLnBrk="1" hangingPunct="1"/>
            <a:r>
              <a:rPr lang="ru-RU" smtClean="0"/>
              <a:t>Упражнения</a:t>
            </a:r>
          </a:p>
        </p:txBody>
      </p:sp>
      <p:sp>
        <p:nvSpPr>
          <p:cNvPr id="3" name="Содержимое 2"/>
          <p:cNvSpPr>
            <a:spLocks noGrp="1"/>
          </p:cNvSpPr>
          <p:nvPr>
            <p:ph idx="1"/>
          </p:nvPr>
        </p:nvSpPr>
        <p:spPr/>
        <p:txBody>
          <a:bodyPr rtlCol="0">
            <a:normAutofit fontScale="70000" lnSpcReduction="20000"/>
          </a:bodyPr>
          <a:lstStyle/>
          <a:p>
            <a:pPr marL="365760" indent="-256032" algn="ctr">
              <a:buClr>
                <a:schemeClr val="accent3"/>
              </a:buClr>
              <a:buNone/>
              <a:defRPr/>
            </a:pPr>
            <a:r>
              <a:rPr lang="ru-RU" dirty="0" smtClean="0"/>
              <a:t>№ 1029</a:t>
            </a:r>
          </a:p>
          <a:p>
            <a:pPr marL="365760" indent="-256032" algn="ctr">
              <a:buClr>
                <a:schemeClr val="accent3"/>
              </a:buClr>
              <a:buNone/>
              <a:defRPr/>
            </a:pPr>
            <a:endParaRPr lang="ru-RU" dirty="0" smtClean="0"/>
          </a:p>
          <a:p>
            <a:pPr marL="365760" indent="-256032">
              <a:buClr>
                <a:schemeClr val="accent3"/>
              </a:buClr>
              <a:buNone/>
              <a:defRPr/>
            </a:pPr>
            <a:r>
              <a:rPr lang="ru-RU" dirty="0" smtClean="0"/>
              <a:t>В ходе опроса 40 учащихся школы было выяснено, сколько времени (с точностью до 0,5 ч) в неделю они затрачивают на занятия в кружках и спортивных секциях. Получили следующие данные:</a:t>
            </a:r>
          </a:p>
          <a:p>
            <a:pPr marL="365760" indent="-256032">
              <a:buClr>
                <a:schemeClr val="accent3"/>
              </a:buClr>
              <a:buNone/>
              <a:defRPr/>
            </a:pPr>
            <a:r>
              <a:rPr lang="ru-RU" dirty="0" smtClean="0"/>
              <a:t>5,  1,5,   0,   2,5,   1,   0,   0,   2,   2,5,   3,5,</a:t>
            </a:r>
          </a:p>
          <a:p>
            <a:pPr marL="365760" indent="-256032">
              <a:buClr>
                <a:schemeClr val="accent3"/>
              </a:buClr>
              <a:buNone/>
              <a:defRPr/>
            </a:pPr>
            <a:r>
              <a:rPr lang="ru-RU" dirty="0" smtClean="0"/>
              <a:t>4,   5,   3,5,   2,5,   0,   1,5,   4,5,   3,   3,   5,</a:t>
            </a:r>
          </a:p>
          <a:p>
            <a:pPr marL="365760" indent="-256032">
              <a:buClr>
                <a:schemeClr val="accent3"/>
              </a:buClr>
              <a:buNone/>
              <a:defRPr/>
            </a:pPr>
            <a:r>
              <a:rPr lang="ru-RU" dirty="0" smtClean="0"/>
              <a:t>3,5,   4,   3,5,   3,   2,5,   2,   1,   2,   2,   4,5,</a:t>
            </a:r>
          </a:p>
          <a:p>
            <a:pPr marL="365760" indent="-256032">
              <a:buClr>
                <a:schemeClr val="accent3"/>
              </a:buClr>
              <a:buNone/>
              <a:defRPr/>
            </a:pPr>
            <a:r>
              <a:rPr lang="ru-RU" dirty="0" smtClean="0"/>
              <a:t>4,   3,5,   2,   5,   4,   2,   2,5,   0,   0,   3.</a:t>
            </a:r>
          </a:p>
          <a:p>
            <a:pPr marL="365760" indent="-256032">
              <a:buClr>
                <a:schemeClr val="accent3"/>
              </a:buClr>
              <a:buNone/>
              <a:defRPr/>
            </a:pPr>
            <a:r>
              <a:rPr lang="ru-RU" dirty="0" smtClean="0"/>
              <a:t>Представьте этот ряд данных в виде таблицы частот.</a:t>
            </a:r>
          </a:p>
          <a:p>
            <a:pPr marL="365760" indent="-256032">
              <a:buClr>
                <a:schemeClr val="accent3"/>
              </a:buClr>
              <a:buNone/>
              <a:defRPr/>
            </a:pPr>
            <a:endParaRPr lang="ru-RU" dirty="0"/>
          </a:p>
        </p:txBody>
      </p:sp>
    </p:spTree>
    <p:extLst>
      <p:ext uri="{BB962C8B-B14F-4D97-AF65-F5344CB8AC3E}">
        <p14:creationId xmlns:p14="http://schemas.microsoft.com/office/powerpoint/2010/main" xmlns="" val="161307723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Заголовок 1"/>
          <p:cNvSpPr>
            <a:spLocks noGrp="1"/>
          </p:cNvSpPr>
          <p:nvPr>
            <p:ph type="title"/>
          </p:nvPr>
        </p:nvSpPr>
        <p:spPr>
          <a:xfrm>
            <a:off x="1981200" y="274639"/>
            <a:ext cx="8229600" cy="5026025"/>
          </a:xfrm>
        </p:spPr>
        <p:txBody>
          <a:bodyPr rtlCol="0">
            <a:normAutofit fontScale="90000"/>
          </a:bodyPr>
          <a:lstStyle/>
          <a:p>
            <a:pPr>
              <a:defRPr/>
            </a:pPr>
            <a:r>
              <a:rPr lang="ru-RU" sz="2800"/>
              <a:t>№ 1029 </a:t>
            </a:r>
            <a:br>
              <a:rPr lang="ru-RU" sz="2800"/>
            </a:br>
            <a:r>
              <a:rPr lang="ru-RU" sz="2400"/>
              <a:t>5,  1,5,   0,   2,5,   1,   0,   0,   2,   2,5,   3,5,</a:t>
            </a:r>
            <a:br>
              <a:rPr lang="ru-RU" sz="2400"/>
            </a:br>
            <a:r>
              <a:rPr lang="ru-RU" sz="2400"/>
              <a:t>4,   5,   3,5,   2,5,   0,   1,5,   4,5,   3,   3,   5,</a:t>
            </a:r>
            <a:br>
              <a:rPr lang="ru-RU" sz="2400"/>
            </a:br>
            <a:r>
              <a:rPr lang="ru-RU" sz="2400"/>
              <a:t>3,5,   4,   3,5,   3,   2,5,   2,   1,   2,   2,   4,5,</a:t>
            </a:r>
            <a:br>
              <a:rPr lang="ru-RU" sz="2400"/>
            </a:br>
            <a:r>
              <a:rPr lang="ru-RU" sz="2400"/>
              <a:t>4,   3,5,   2,   5,   4,   2,   2,5,   0,   0,   3.</a:t>
            </a:r>
            <a:r>
              <a:rPr lang="ru-RU" sz="2800"/>
              <a:t/>
            </a:r>
            <a:br>
              <a:rPr lang="ru-RU" sz="2800"/>
            </a:br>
            <a:r>
              <a:rPr lang="ru-RU" sz="2800"/>
              <a:t>Представьте этот ряд данных в виде таблицы частот.</a:t>
            </a:r>
            <a:br>
              <a:rPr lang="ru-RU" sz="2800"/>
            </a:br>
            <a:r>
              <a:rPr lang="ru-RU" sz="2800"/>
              <a:t>Решение.</a:t>
            </a:r>
            <a:br>
              <a:rPr lang="ru-RU" sz="2800"/>
            </a:br>
            <a:r>
              <a:rPr lang="ru-RU" sz="2800">
                <a:solidFill>
                  <a:srgbClr val="009900"/>
                </a:solidFill>
              </a:rPr>
              <a:t>Упорядоченный ряд</a:t>
            </a:r>
            <a:r>
              <a:rPr lang="ru-RU" sz="2800"/>
              <a:t/>
            </a:r>
            <a:br>
              <a:rPr lang="ru-RU" sz="2800"/>
            </a:br>
            <a:r>
              <a:rPr lang="ru-RU" sz="2800"/>
              <a:t>0, 0, 0, 0, 0, 0, 1, 1, 1.5, 1.5, </a:t>
            </a:r>
            <a:br>
              <a:rPr lang="ru-RU" sz="2800"/>
            </a:br>
            <a:r>
              <a:rPr lang="ru-RU" sz="2800"/>
              <a:t>2, 2, 2, 2, 2, 2, 2.5, 2.5, 2.5, 2.5,</a:t>
            </a:r>
            <a:br>
              <a:rPr lang="ru-RU" sz="2800"/>
            </a:br>
            <a:r>
              <a:rPr lang="ru-RU" sz="2800"/>
              <a:t>2.5, 3, 3, 3, 3, 3.5, 3.5, 3.5, 3.5, 3.5,</a:t>
            </a:r>
            <a:br>
              <a:rPr lang="ru-RU" sz="2800"/>
            </a:br>
            <a:r>
              <a:rPr lang="ru-RU" sz="2800"/>
              <a:t>4, 4, 4, 4, 4.5, 4.5, 5, 5, 5, 5</a:t>
            </a:r>
            <a:br>
              <a:rPr lang="ru-RU" sz="2800"/>
            </a:br>
            <a:r>
              <a:rPr lang="ru-RU" sz="2800"/>
              <a:t> </a:t>
            </a:r>
          </a:p>
        </p:txBody>
      </p:sp>
      <p:graphicFrame>
        <p:nvGraphicFramePr>
          <p:cNvPr id="4" name="Содержимое 3"/>
          <p:cNvGraphicFramePr>
            <a:graphicFrameLocks noGrp="1"/>
          </p:cNvGraphicFramePr>
          <p:nvPr>
            <p:ph idx="1"/>
          </p:nvPr>
        </p:nvGraphicFramePr>
        <p:xfrm>
          <a:off x="2063751" y="5516564"/>
          <a:ext cx="7561263" cy="1011237"/>
        </p:xfrm>
        <a:graphic>
          <a:graphicData uri="http://schemas.openxmlformats.org/drawingml/2006/table">
            <a:tbl>
              <a:tblPr firstRow="1" bandRow="1">
                <a:tableStyleId>{5C22544A-7EE6-4342-B048-85BDC9FD1C3A}</a:tableStyleId>
              </a:tblPr>
              <a:tblGrid>
                <a:gridCol w="1944325"/>
                <a:gridCol w="504084"/>
                <a:gridCol w="576096"/>
                <a:gridCol w="504084"/>
                <a:gridCol w="504084"/>
                <a:gridCol w="576096"/>
                <a:gridCol w="576096"/>
                <a:gridCol w="576096"/>
                <a:gridCol w="648108"/>
                <a:gridCol w="576096"/>
                <a:gridCol w="576096"/>
              </a:tblGrid>
              <a:tr h="640281">
                <a:tc>
                  <a:txBody>
                    <a:bodyPr/>
                    <a:lstStyle/>
                    <a:p>
                      <a:r>
                        <a:rPr lang="ru-RU" sz="1800" dirty="0" smtClean="0"/>
                        <a:t>К-во часов в неделю, ч.</a:t>
                      </a:r>
                      <a:endParaRPr lang="ru-RU" sz="1800" dirty="0"/>
                    </a:p>
                  </a:txBody>
                  <a:tcPr marL="91445" marR="91445" marT="45734" marB="45734"/>
                </a:tc>
                <a:tc>
                  <a:txBody>
                    <a:bodyPr/>
                    <a:lstStyle/>
                    <a:p>
                      <a:r>
                        <a:rPr lang="ru-RU" sz="1800" dirty="0" smtClean="0"/>
                        <a:t>0</a:t>
                      </a:r>
                      <a:endParaRPr lang="ru-RU" sz="1800" dirty="0"/>
                    </a:p>
                  </a:txBody>
                  <a:tcPr marL="91445" marR="91445" marT="45734" marB="45734"/>
                </a:tc>
                <a:tc>
                  <a:txBody>
                    <a:bodyPr/>
                    <a:lstStyle/>
                    <a:p>
                      <a:r>
                        <a:rPr lang="ru-RU" sz="1800" dirty="0" smtClean="0"/>
                        <a:t>1</a:t>
                      </a:r>
                      <a:endParaRPr lang="ru-RU" sz="1800" dirty="0"/>
                    </a:p>
                  </a:txBody>
                  <a:tcPr marL="91445" marR="91445" marT="45734" marB="45734"/>
                </a:tc>
                <a:tc>
                  <a:txBody>
                    <a:bodyPr/>
                    <a:lstStyle/>
                    <a:p>
                      <a:r>
                        <a:rPr lang="ru-RU" sz="1800" dirty="0" smtClean="0"/>
                        <a:t>1,5</a:t>
                      </a:r>
                      <a:endParaRPr lang="ru-RU" sz="1800" dirty="0"/>
                    </a:p>
                  </a:txBody>
                  <a:tcPr marL="91445" marR="91445" marT="45734" marB="45734"/>
                </a:tc>
                <a:tc>
                  <a:txBody>
                    <a:bodyPr/>
                    <a:lstStyle/>
                    <a:p>
                      <a:r>
                        <a:rPr lang="ru-RU" sz="1800" dirty="0" smtClean="0"/>
                        <a:t>2</a:t>
                      </a:r>
                      <a:endParaRPr lang="ru-RU" sz="1800" dirty="0"/>
                    </a:p>
                  </a:txBody>
                  <a:tcPr marL="91445" marR="91445" marT="45734" marB="45734"/>
                </a:tc>
                <a:tc>
                  <a:txBody>
                    <a:bodyPr/>
                    <a:lstStyle/>
                    <a:p>
                      <a:r>
                        <a:rPr lang="ru-RU" sz="1800" dirty="0" smtClean="0"/>
                        <a:t>2,5</a:t>
                      </a:r>
                      <a:endParaRPr lang="ru-RU" sz="1800" dirty="0"/>
                    </a:p>
                  </a:txBody>
                  <a:tcPr marL="91445" marR="91445" marT="45734" marB="45734"/>
                </a:tc>
                <a:tc>
                  <a:txBody>
                    <a:bodyPr/>
                    <a:lstStyle/>
                    <a:p>
                      <a:r>
                        <a:rPr lang="ru-RU" sz="1800" dirty="0" smtClean="0"/>
                        <a:t>3</a:t>
                      </a:r>
                      <a:endParaRPr lang="ru-RU" sz="1800" dirty="0"/>
                    </a:p>
                  </a:txBody>
                  <a:tcPr marL="91445" marR="91445" marT="45734" marB="45734"/>
                </a:tc>
                <a:tc>
                  <a:txBody>
                    <a:bodyPr/>
                    <a:lstStyle/>
                    <a:p>
                      <a:r>
                        <a:rPr lang="ru-RU" sz="1800" dirty="0" smtClean="0"/>
                        <a:t>3,5</a:t>
                      </a:r>
                      <a:endParaRPr lang="ru-RU" sz="1800" dirty="0"/>
                    </a:p>
                  </a:txBody>
                  <a:tcPr marL="91445" marR="91445" marT="45734" marB="45734"/>
                </a:tc>
                <a:tc>
                  <a:txBody>
                    <a:bodyPr/>
                    <a:lstStyle/>
                    <a:p>
                      <a:r>
                        <a:rPr lang="ru-RU" sz="1800" dirty="0" smtClean="0"/>
                        <a:t>4</a:t>
                      </a:r>
                      <a:endParaRPr lang="ru-RU" sz="1800" dirty="0"/>
                    </a:p>
                  </a:txBody>
                  <a:tcPr marL="91445" marR="91445" marT="45734" marB="45734"/>
                </a:tc>
                <a:tc>
                  <a:txBody>
                    <a:bodyPr/>
                    <a:lstStyle/>
                    <a:p>
                      <a:r>
                        <a:rPr lang="ru-RU" sz="1800" dirty="0" smtClean="0"/>
                        <a:t>4,5</a:t>
                      </a:r>
                      <a:endParaRPr lang="ru-RU" sz="1800" dirty="0"/>
                    </a:p>
                  </a:txBody>
                  <a:tcPr marL="91445" marR="91445" marT="45734" marB="45734"/>
                </a:tc>
                <a:tc>
                  <a:txBody>
                    <a:bodyPr/>
                    <a:lstStyle/>
                    <a:p>
                      <a:r>
                        <a:rPr lang="ru-RU" sz="1800" dirty="0" smtClean="0"/>
                        <a:t>5</a:t>
                      </a:r>
                      <a:endParaRPr lang="ru-RU" sz="1800" dirty="0"/>
                    </a:p>
                  </a:txBody>
                  <a:tcPr marL="91445" marR="91445" marT="45734" marB="45734"/>
                </a:tc>
              </a:tr>
              <a:tr h="370956">
                <a:tc>
                  <a:txBody>
                    <a:bodyPr/>
                    <a:lstStyle/>
                    <a:p>
                      <a:r>
                        <a:rPr lang="ru-RU" sz="1800" dirty="0" smtClean="0"/>
                        <a:t>Частота</a:t>
                      </a:r>
                      <a:endParaRPr lang="ru-RU" sz="1800" dirty="0"/>
                    </a:p>
                  </a:txBody>
                  <a:tcPr marL="91445" marR="91445" marT="45734" marB="45734"/>
                </a:tc>
                <a:tc>
                  <a:txBody>
                    <a:bodyPr/>
                    <a:lstStyle/>
                    <a:p>
                      <a:r>
                        <a:rPr lang="ru-RU" sz="1800" dirty="0" smtClean="0"/>
                        <a:t>6</a:t>
                      </a:r>
                      <a:endParaRPr lang="ru-RU" sz="1800" dirty="0"/>
                    </a:p>
                  </a:txBody>
                  <a:tcPr marL="91445" marR="91445" marT="45734" marB="45734"/>
                </a:tc>
                <a:tc>
                  <a:txBody>
                    <a:bodyPr/>
                    <a:lstStyle/>
                    <a:p>
                      <a:r>
                        <a:rPr lang="ru-RU" sz="1800" dirty="0" smtClean="0"/>
                        <a:t>2</a:t>
                      </a:r>
                      <a:endParaRPr lang="ru-RU" sz="1800" dirty="0"/>
                    </a:p>
                  </a:txBody>
                  <a:tcPr marL="91445" marR="91445" marT="45734" marB="45734"/>
                </a:tc>
                <a:tc>
                  <a:txBody>
                    <a:bodyPr/>
                    <a:lstStyle/>
                    <a:p>
                      <a:r>
                        <a:rPr lang="ru-RU" sz="1800" dirty="0" smtClean="0"/>
                        <a:t>2</a:t>
                      </a:r>
                      <a:endParaRPr lang="ru-RU" sz="1800" dirty="0"/>
                    </a:p>
                  </a:txBody>
                  <a:tcPr marL="91445" marR="91445" marT="45734" marB="45734"/>
                </a:tc>
                <a:tc>
                  <a:txBody>
                    <a:bodyPr/>
                    <a:lstStyle/>
                    <a:p>
                      <a:r>
                        <a:rPr lang="ru-RU" sz="1800" dirty="0" smtClean="0"/>
                        <a:t>6</a:t>
                      </a:r>
                      <a:endParaRPr lang="ru-RU" sz="1800" dirty="0"/>
                    </a:p>
                  </a:txBody>
                  <a:tcPr marL="91445" marR="91445" marT="45734" marB="45734"/>
                </a:tc>
                <a:tc>
                  <a:txBody>
                    <a:bodyPr/>
                    <a:lstStyle/>
                    <a:p>
                      <a:r>
                        <a:rPr lang="ru-RU" sz="1800" dirty="0" smtClean="0"/>
                        <a:t>5</a:t>
                      </a:r>
                      <a:endParaRPr lang="ru-RU" sz="1800" dirty="0"/>
                    </a:p>
                  </a:txBody>
                  <a:tcPr marL="91445" marR="91445" marT="45734" marB="45734"/>
                </a:tc>
                <a:tc>
                  <a:txBody>
                    <a:bodyPr/>
                    <a:lstStyle/>
                    <a:p>
                      <a:r>
                        <a:rPr lang="ru-RU" sz="1800" dirty="0" smtClean="0"/>
                        <a:t>4</a:t>
                      </a:r>
                      <a:endParaRPr lang="ru-RU" sz="1800" dirty="0"/>
                    </a:p>
                  </a:txBody>
                  <a:tcPr marL="91445" marR="91445" marT="45734" marB="45734"/>
                </a:tc>
                <a:tc>
                  <a:txBody>
                    <a:bodyPr/>
                    <a:lstStyle/>
                    <a:p>
                      <a:r>
                        <a:rPr lang="ru-RU" sz="1800" dirty="0" smtClean="0"/>
                        <a:t>5</a:t>
                      </a:r>
                      <a:endParaRPr lang="ru-RU" sz="1800" dirty="0"/>
                    </a:p>
                  </a:txBody>
                  <a:tcPr marL="91445" marR="91445" marT="45734" marB="45734"/>
                </a:tc>
                <a:tc>
                  <a:txBody>
                    <a:bodyPr/>
                    <a:lstStyle/>
                    <a:p>
                      <a:r>
                        <a:rPr lang="ru-RU" sz="1800" dirty="0" smtClean="0"/>
                        <a:t>4</a:t>
                      </a:r>
                      <a:endParaRPr lang="ru-RU" sz="1800" dirty="0"/>
                    </a:p>
                  </a:txBody>
                  <a:tcPr marL="91445" marR="91445" marT="45734" marB="45734"/>
                </a:tc>
                <a:tc>
                  <a:txBody>
                    <a:bodyPr/>
                    <a:lstStyle/>
                    <a:p>
                      <a:r>
                        <a:rPr lang="ru-RU" sz="1800" dirty="0" smtClean="0"/>
                        <a:t>2</a:t>
                      </a:r>
                      <a:endParaRPr lang="ru-RU" sz="1800" dirty="0"/>
                    </a:p>
                  </a:txBody>
                  <a:tcPr marL="91445" marR="91445" marT="45734" marB="45734"/>
                </a:tc>
                <a:tc>
                  <a:txBody>
                    <a:bodyPr/>
                    <a:lstStyle/>
                    <a:p>
                      <a:r>
                        <a:rPr lang="ru-RU" sz="1800" dirty="0" smtClean="0"/>
                        <a:t>4</a:t>
                      </a:r>
                      <a:endParaRPr lang="ru-RU" sz="1800" dirty="0"/>
                    </a:p>
                  </a:txBody>
                  <a:tcPr marL="91445" marR="91445" marT="45734" marB="45734"/>
                </a:tc>
              </a:tr>
            </a:tbl>
          </a:graphicData>
        </a:graphic>
      </p:graphicFrame>
    </p:spTree>
    <p:extLst>
      <p:ext uri="{BB962C8B-B14F-4D97-AF65-F5344CB8AC3E}">
        <p14:creationId xmlns:p14="http://schemas.microsoft.com/office/powerpoint/2010/main" xmlns="" val="20538755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Заголовок 1"/>
          <p:cNvSpPr>
            <a:spLocks noGrp="1"/>
          </p:cNvSpPr>
          <p:nvPr>
            <p:ph type="title"/>
          </p:nvPr>
        </p:nvSpPr>
        <p:spPr>
          <a:xfrm>
            <a:off x="1524000" y="0"/>
            <a:ext cx="9144000" cy="6858000"/>
          </a:xfrm>
        </p:spPr>
        <p:txBody>
          <a:bodyPr rtlCol="0">
            <a:normAutofit/>
          </a:bodyPr>
          <a:lstStyle/>
          <a:p>
            <a:pPr>
              <a:defRPr/>
            </a:pPr>
            <a:r>
              <a:rPr lang="ru-RU" sz="2800" dirty="0"/>
              <a:t>№ 1029 Решение(Продолжение)</a:t>
            </a:r>
            <a:br>
              <a:rPr lang="ru-RU" sz="2800" dirty="0"/>
            </a:br>
            <a:r>
              <a:rPr lang="ru-RU" sz="2800" dirty="0"/>
              <a:t>Представьте этот ряд  данных в виде таблицы частот. Найдите среднее арифметическое, размах, моду и медиану ряда.</a:t>
            </a:r>
            <a:br>
              <a:rPr lang="ru-RU" sz="2800" dirty="0"/>
            </a:br>
            <a:r>
              <a:rPr lang="ru-RU" sz="2800" dirty="0"/>
              <a:t>0, 0, 0, 0, 0, 0, 1, 1, 1.5, 1.5, </a:t>
            </a:r>
            <a:br>
              <a:rPr lang="ru-RU" sz="2800" dirty="0"/>
            </a:br>
            <a:r>
              <a:rPr lang="ru-RU" sz="2800" dirty="0"/>
              <a:t>2, 2, 2, 2, 2, 2, 2.5, 2.5, 2.5, 2.5,</a:t>
            </a:r>
            <a:br>
              <a:rPr lang="ru-RU" sz="2800" dirty="0"/>
            </a:br>
            <a:r>
              <a:rPr lang="ru-RU" sz="2800" dirty="0"/>
              <a:t>2.5, 3, 3, 3, 3, 3.5, 3.5, 3.5, 3.5, 3.5,</a:t>
            </a:r>
            <a:br>
              <a:rPr lang="ru-RU" sz="2800" dirty="0"/>
            </a:br>
            <a:r>
              <a:rPr lang="ru-RU" sz="2800" dirty="0"/>
              <a:t>4, 4, 4, 4, 4.5, 4.5, 5, 5, 5, 5</a:t>
            </a:r>
            <a:br>
              <a:rPr lang="ru-RU" sz="2800" dirty="0"/>
            </a:br>
            <a:r>
              <a:rPr lang="ru-RU" sz="2800" dirty="0">
                <a:solidFill>
                  <a:srgbClr val="009900"/>
                </a:solidFill>
              </a:rPr>
              <a:t>Таблица частот</a:t>
            </a:r>
            <a:r>
              <a:rPr lang="ru-RU" sz="2800" dirty="0"/>
              <a:t/>
            </a:r>
            <a:br>
              <a:rPr lang="ru-RU" sz="2800" dirty="0"/>
            </a:br>
            <a:r>
              <a:rPr lang="ru-RU" sz="2800" dirty="0"/>
              <a:t/>
            </a:r>
            <a:br>
              <a:rPr lang="ru-RU" sz="2800" dirty="0"/>
            </a:br>
            <a:r>
              <a:rPr lang="ru-RU" sz="2800" dirty="0"/>
              <a:t/>
            </a:r>
            <a:br>
              <a:rPr lang="ru-RU" sz="2800" dirty="0"/>
            </a:br>
            <a:r>
              <a:rPr lang="ru-RU" sz="2800" dirty="0"/>
              <a:t/>
            </a:r>
            <a:br>
              <a:rPr lang="ru-RU" sz="2800" dirty="0"/>
            </a:br>
            <a:r>
              <a:rPr lang="ru-RU" sz="2800" dirty="0"/>
              <a:t>1) </a:t>
            </a:r>
            <a:r>
              <a:rPr lang="ru-RU" sz="2800" dirty="0">
                <a:solidFill>
                  <a:srgbClr val="009900"/>
                </a:solidFill>
              </a:rPr>
              <a:t>Среднее арифметическое.</a:t>
            </a:r>
            <a:r>
              <a:rPr lang="ru-RU" sz="2800" dirty="0"/>
              <a:t/>
            </a:r>
            <a:br>
              <a:rPr lang="ru-RU" sz="2800" dirty="0"/>
            </a:br>
            <a:r>
              <a:rPr lang="ru-RU" sz="2800" dirty="0"/>
              <a:t>(0*6+1*2+1.5*2+2*6+2.5*5+3*4+3.5*5+4*4+4.5*2+5*4):40=(0+2+3+12+12.5+12+17.5+16+9+20):40=104:40=2.6</a:t>
            </a:r>
            <a:br>
              <a:rPr lang="ru-RU" sz="2800" dirty="0"/>
            </a:br>
            <a:endParaRPr lang="ru-RU" sz="2800" dirty="0"/>
          </a:p>
        </p:txBody>
      </p:sp>
      <p:graphicFrame>
        <p:nvGraphicFramePr>
          <p:cNvPr id="4" name="Содержимое 3"/>
          <p:cNvGraphicFramePr>
            <a:graphicFrameLocks noGrp="1"/>
          </p:cNvGraphicFramePr>
          <p:nvPr>
            <p:ph idx="1"/>
          </p:nvPr>
        </p:nvGraphicFramePr>
        <p:xfrm>
          <a:off x="1847850" y="3644900"/>
          <a:ext cx="8496300" cy="1079500"/>
        </p:xfrm>
        <a:graphic>
          <a:graphicData uri="http://schemas.openxmlformats.org/drawingml/2006/table">
            <a:tbl>
              <a:tblPr firstRow="1" bandRow="1">
                <a:tableStyleId>{5C22544A-7EE6-4342-B048-85BDC9FD1C3A}</a:tableStyleId>
              </a:tblPr>
              <a:tblGrid>
                <a:gridCol w="2184763"/>
                <a:gridCol w="566419"/>
                <a:gridCol w="647337"/>
                <a:gridCol w="566419"/>
                <a:gridCol w="566419"/>
                <a:gridCol w="647337"/>
                <a:gridCol w="647337"/>
                <a:gridCol w="647337"/>
                <a:gridCol w="728254"/>
                <a:gridCol w="647337"/>
                <a:gridCol w="647337"/>
              </a:tblGrid>
              <a:tr h="683502">
                <a:tc>
                  <a:txBody>
                    <a:bodyPr/>
                    <a:lstStyle/>
                    <a:p>
                      <a:r>
                        <a:rPr lang="ru-RU" sz="1800" dirty="0" smtClean="0"/>
                        <a:t>К-во часов в неделю, ч.</a:t>
                      </a:r>
                      <a:endParaRPr lang="ru-RU" sz="1800" dirty="0"/>
                    </a:p>
                  </a:txBody>
                  <a:tcPr marL="91437" marR="91437" marT="45694" marB="45694"/>
                </a:tc>
                <a:tc>
                  <a:txBody>
                    <a:bodyPr/>
                    <a:lstStyle/>
                    <a:p>
                      <a:r>
                        <a:rPr lang="ru-RU" sz="1800" dirty="0" smtClean="0"/>
                        <a:t>0</a:t>
                      </a:r>
                      <a:endParaRPr lang="ru-RU" sz="1800" dirty="0"/>
                    </a:p>
                  </a:txBody>
                  <a:tcPr marL="91437" marR="91437" marT="45694" marB="45694"/>
                </a:tc>
                <a:tc>
                  <a:txBody>
                    <a:bodyPr/>
                    <a:lstStyle/>
                    <a:p>
                      <a:r>
                        <a:rPr lang="ru-RU" sz="1800" dirty="0" smtClean="0"/>
                        <a:t>1</a:t>
                      </a:r>
                      <a:endParaRPr lang="ru-RU" sz="1800" dirty="0"/>
                    </a:p>
                  </a:txBody>
                  <a:tcPr marL="91437" marR="91437" marT="45694" marB="45694"/>
                </a:tc>
                <a:tc>
                  <a:txBody>
                    <a:bodyPr/>
                    <a:lstStyle/>
                    <a:p>
                      <a:r>
                        <a:rPr lang="ru-RU" sz="1800" dirty="0" smtClean="0"/>
                        <a:t>1,5</a:t>
                      </a:r>
                      <a:endParaRPr lang="ru-RU" sz="1800" dirty="0"/>
                    </a:p>
                  </a:txBody>
                  <a:tcPr marL="91437" marR="91437" marT="45694" marB="45694"/>
                </a:tc>
                <a:tc>
                  <a:txBody>
                    <a:bodyPr/>
                    <a:lstStyle/>
                    <a:p>
                      <a:r>
                        <a:rPr lang="ru-RU" sz="1800" dirty="0" smtClean="0"/>
                        <a:t>2</a:t>
                      </a:r>
                      <a:endParaRPr lang="ru-RU" sz="1800" dirty="0"/>
                    </a:p>
                  </a:txBody>
                  <a:tcPr marL="91437" marR="91437" marT="45694" marB="45694"/>
                </a:tc>
                <a:tc>
                  <a:txBody>
                    <a:bodyPr/>
                    <a:lstStyle/>
                    <a:p>
                      <a:r>
                        <a:rPr lang="ru-RU" sz="1800" dirty="0" smtClean="0"/>
                        <a:t>2,5</a:t>
                      </a:r>
                      <a:endParaRPr lang="ru-RU" sz="1800" dirty="0"/>
                    </a:p>
                  </a:txBody>
                  <a:tcPr marL="91437" marR="91437" marT="45694" marB="45694"/>
                </a:tc>
                <a:tc>
                  <a:txBody>
                    <a:bodyPr/>
                    <a:lstStyle/>
                    <a:p>
                      <a:r>
                        <a:rPr lang="ru-RU" sz="1800" dirty="0" smtClean="0"/>
                        <a:t>3</a:t>
                      </a:r>
                      <a:endParaRPr lang="ru-RU" sz="1800" dirty="0"/>
                    </a:p>
                  </a:txBody>
                  <a:tcPr marL="91437" marR="91437" marT="45694" marB="45694"/>
                </a:tc>
                <a:tc>
                  <a:txBody>
                    <a:bodyPr/>
                    <a:lstStyle/>
                    <a:p>
                      <a:r>
                        <a:rPr lang="ru-RU" sz="1800" dirty="0" smtClean="0"/>
                        <a:t>3,5</a:t>
                      </a:r>
                      <a:endParaRPr lang="ru-RU" sz="1800" dirty="0"/>
                    </a:p>
                  </a:txBody>
                  <a:tcPr marL="91437" marR="91437" marT="45694" marB="45694"/>
                </a:tc>
                <a:tc>
                  <a:txBody>
                    <a:bodyPr/>
                    <a:lstStyle/>
                    <a:p>
                      <a:r>
                        <a:rPr lang="ru-RU" sz="1800" dirty="0" smtClean="0"/>
                        <a:t>4</a:t>
                      </a:r>
                      <a:endParaRPr lang="ru-RU" sz="1800" dirty="0"/>
                    </a:p>
                  </a:txBody>
                  <a:tcPr marL="91437" marR="91437" marT="45694" marB="45694"/>
                </a:tc>
                <a:tc>
                  <a:txBody>
                    <a:bodyPr/>
                    <a:lstStyle/>
                    <a:p>
                      <a:r>
                        <a:rPr lang="ru-RU" sz="1800" dirty="0" smtClean="0"/>
                        <a:t>4,5</a:t>
                      </a:r>
                      <a:endParaRPr lang="ru-RU" sz="1800" dirty="0"/>
                    </a:p>
                  </a:txBody>
                  <a:tcPr marL="91437" marR="91437" marT="45694" marB="45694"/>
                </a:tc>
                <a:tc>
                  <a:txBody>
                    <a:bodyPr/>
                    <a:lstStyle/>
                    <a:p>
                      <a:r>
                        <a:rPr lang="ru-RU" sz="1800" dirty="0" smtClean="0"/>
                        <a:t>5</a:t>
                      </a:r>
                      <a:endParaRPr lang="ru-RU" sz="1800" dirty="0"/>
                    </a:p>
                  </a:txBody>
                  <a:tcPr marL="91437" marR="91437" marT="45694" marB="45694"/>
                </a:tc>
              </a:tr>
              <a:tr h="395998">
                <a:tc>
                  <a:txBody>
                    <a:bodyPr/>
                    <a:lstStyle/>
                    <a:p>
                      <a:r>
                        <a:rPr lang="ru-RU" sz="1800" dirty="0" smtClean="0"/>
                        <a:t>Частота</a:t>
                      </a:r>
                      <a:endParaRPr lang="ru-RU" sz="1800" dirty="0"/>
                    </a:p>
                  </a:txBody>
                  <a:tcPr marL="91437" marR="91437" marT="45694" marB="45694"/>
                </a:tc>
                <a:tc>
                  <a:txBody>
                    <a:bodyPr/>
                    <a:lstStyle/>
                    <a:p>
                      <a:r>
                        <a:rPr lang="ru-RU" sz="1800" dirty="0" smtClean="0"/>
                        <a:t>6</a:t>
                      </a:r>
                      <a:endParaRPr lang="ru-RU" sz="1800" dirty="0"/>
                    </a:p>
                  </a:txBody>
                  <a:tcPr marL="91437" marR="91437" marT="45694" marB="45694"/>
                </a:tc>
                <a:tc>
                  <a:txBody>
                    <a:bodyPr/>
                    <a:lstStyle/>
                    <a:p>
                      <a:r>
                        <a:rPr lang="ru-RU" sz="1800" dirty="0" smtClean="0"/>
                        <a:t>2</a:t>
                      </a:r>
                      <a:endParaRPr lang="ru-RU" sz="1800" dirty="0"/>
                    </a:p>
                  </a:txBody>
                  <a:tcPr marL="91437" marR="91437" marT="45694" marB="45694"/>
                </a:tc>
                <a:tc>
                  <a:txBody>
                    <a:bodyPr/>
                    <a:lstStyle/>
                    <a:p>
                      <a:r>
                        <a:rPr lang="ru-RU" sz="1800" dirty="0" smtClean="0"/>
                        <a:t>2</a:t>
                      </a:r>
                      <a:endParaRPr lang="ru-RU" sz="1800" dirty="0"/>
                    </a:p>
                  </a:txBody>
                  <a:tcPr marL="91437" marR="91437" marT="45694" marB="45694"/>
                </a:tc>
                <a:tc>
                  <a:txBody>
                    <a:bodyPr/>
                    <a:lstStyle/>
                    <a:p>
                      <a:r>
                        <a:rPr lang="ru-RU" sz="1800" dirty="0" smtClean="0"/>
                        <a:t>6</a:t>
                      </a:r>
                      <a:endParaRPr lang="ru-RU" sz="1800" dirty="0"/>
                    </a:p>
                  </a:txBody>
                  <a:tcPr marL="91437" marR="91437" marT="45694" marB="45694"/>
                </a:tc>
                <a:tc>
                  <a:txBody>
                    <a:bodyPr/>
                    <a:lstStyle/>
                    <a:p>
                      <a:r>
                        <a:rPr lang="ru-RU" sz="1800" dirty="0" smtClean="0"/>
                        <a:t>5</a:t>
                      </a:r>
                      <a:endParaRPr lang="ru-RU" sz="1800" dirty="0"/>
                    </a:p>
                  </a:txBody>
                  <a:tcPr marL="91437" marR="91437" marT="45694" marB="45694"/>
                </a:tc>
                <a:tc>
                  <a:txBody>
                    <a:bodyPr/>
                    <a:lstStyle/>
                    <a:p>
                      <a:r>
                        <a:rPr lang="ru-RU" sz="1800" dirty="0" smtClean="0"/>
                        <a:t>4</a:t>
                      </a:r>
                      <a:endParaRPr lang="ru-RU" sz="1800" dirty="0"/>
                    </a:p>
                  </a:txBody>
                  <a:tcPr marL="91437" marR="91437" marT="45694" marB="45694"/>
                </a:tc>
                <a:tc>
                  <a:txBody>
                    <a:bodyPr/>
                    <a:lstStyle/>
                    <a:p>
                      <a:r>
                        <a:rPr lang="ru-RU" sz="1800" dirty="0" smtClean="0"/>
                        <a:t>5</a:t>
                      </a:r>
                      <a:endParaRPr lang="ru-RU" sz="1800" dirty="0"/>
                    </a:p>
                  </a:txBody>
                  <a:tcPr marL="91437" marR="91437" marT="45694" marB="45694"/>
                </a:tc>
                <a:tc>
                  <a:txBody>
                    <a:bodyPr/>
                    <a:lstStyle/>
                    <a:p>
                      <a:r>
                        <a:rPr lang="ru-RU" sz="1800" dirty="0" smtClean="0"/>
                        <a:t>4</a:t>
                      </a:r>
                      <a:endParaRPr lang="ru-RU" sz="1800" dirty="0"/>
                    </a:p>
                  </a:txBody>
                  <a:tcPr marL="91437" marR="91437" marT="45694" marB="45694"/>
                </a:tc>
                <a:tc>
                  <a:txBody>
                    <a:bodyPr/>
                    <a:lstStyle/>
                    <a:p>
                      <a:r>
                        <a:rPr lang="ru-RU" sz="1800" dirty="0" smtClean="0"/>
                        <a:t>2</a:t>
                      </a:r>
                      <a:endParaRPr lang="ru-RU" sz="1800" dirty="0"/>
                    </a:p>
                  </a:txBody>
                  <a:tcPr marL="91437" marR="91437" marT="45694" marB="45694"/>
                </a:tc>
                <a:tc>
                  <a:txBody>
                    <a:bodyPr/>
                    <a:lstStyle/>
                    <a:p>
                      <a:r>
                        <a:rPr lang="ru-RU" sz="1800" dirty="0" smtClean="0"/>
                        <a:t>4</a:t>
                      </a:r>
                      <a:endParaRPr lang="ru-RU" sz="1800" dirty="0"/>
                    </a:p>
                  </a:txBody>
                  <a:tcPr marL="91437" marR="91437" marT="45694" marB="45694"/>
                </a:tc>
              </a:tr>
            </a:tbl>
          </a:graphicData>
        </a:graphic>
      </p:graphicFrame>
    </p:spTree>
    <p:extLst>
      <p:ext uri="{BB962C8B-B14F-4D97-AF65-F5344CB8AC3E}">
        <p14:creationId xmlns:p14="http://schemas.microsoft.com/office/powerpoint/2010/main" xmlns="" val="32315983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Заголовок 1"/>
          <p:cNvSpPr>
            <a:spLocks noGrp="1"/>
          </p:cNvSpPr>
          <p:nvPr>
            <p:ph type="title"/>
          </p:nvPr>
        </p:nvSpPr>
        <p:spPr>
          <a:xfrm>
            <a:off x="1524000" y="0"/>
            <a:ext cx="9144000" cy="6453188"/>
          </a:xfrm>
        </p:spPr>
        <p:txBody>
          <a:bodyPr/>
          <a:lstStyle/>
          <a:p>
            <a:pPr eaLnBrk="1" hangingPunct="1"/>
            <a:r>
              <a:rPr lang="ru-RU" sz="2800"/>
              <a:t>№ 1029 Решение (продолжение 1)</a:t>
            </a:r>
            <a:br>
              <a:rPr lang="ru-RU" sz="2800"/>
            </a:br>
            <a:r>
              <a:rPr lang="ru-RU" sz="2800"/>
              <a:t/>
            </a:r>
            <a:br>
              <a:rPr lang="ru-RU" sz="2800"/>
            </a:br>
            <a:r>
              <a:rPr lang="ru-RU" sz="2800"/>
              <a:t>Представьте этот ряд данных в виде таблицы частот.</a:t>
            </a:r>
            <a:br>
              <a:rPr lang="ru-RU" sz="2800"/>
            </a:br>
            <a:r>
              <a:rPr lang="ru-RU" sz="2800"/>
              <a:t>0, 0, 0, 0, 0, 0, 1, 1, 1.5, 1.5, </a:t>
            </a:r>
            <a:br>
              <a:rPr lang="ru-RU" sz="2800"/>
            </a:br>
            <a:r>
              <a:rPr lang="ru-RU" sz="2800"/>
              <a:t>2, 2, 2, 2, 2, 2, 2.5, 2.5, 2.5, 2.5,</a:t>
            </a:r>
            <a:br>
              <a:rPr lang="ru-RU" sz="2800"/>
            </a:br>
            <a:r>
              <a:rPr lang="ru-RU" sz="2800"/>
              <a:t>2.5, 3, 3, 3, 3, 3.5, 3.5, 3.5, 3.5, 3.5,</a:t>
            </a:r>
            <a:br>
              <a:rPr lang="ru-RU" sz="2800"/>
            </a:br>
            <a:r>
              <a:rPr lang="ru-RU" sz="2800"/>
              <a:t>4, 4, 4, 4, 4.5, 4.5, 5, 5, 5, 5.</a:t>
            </a:r>
            <a:br>
              <a:rPr lang="ru-RU" sz="2800"/>
            </a:br>
            <a:r>
              <a:rPr lang="ru-RU" sz="2800"/>
              <a:t/>
            </a:r>
            <a:br>
              <a:rPr lang="ru-RU" sz="2800"/>
            </a:br>
            <a:r>
              <a:rPr lang="ru-RU" sz="2800"/>
              <a:t>Таблица частот</a:t>
            </a:r>
            <a:br>
              <a:rPr lang="ru-RU" sz="2800"/>
            </a:br>
            <a:r>
              <a:rPr lang="ru-RU" sz="2800"/>
              <a:t/>
            </a:r>
            <a:br>
              <a:rPr lang="ru-RU" sz="2800"/>
            </a:br>
            <a:r>
              <a:rPr lang="ru-RU" sz="2800"/>
              <a:t/>
            </a:r>
            <a:br>
              <a:rPr lang="ru-RU" sz="2800"/>
            </a:br>
            <a:r>
              <a:rPr lang="ru-RU" sz="2800"/>
              <a:t/>
            </a:r>
            <a:br>
              <a:rPr lang="ru-RU" sz="2800"/>
            </a:br>
            <a:r>
              <a:rPr lang="ru-RU" sz="2800"/>
              <a:t>2) </a:t>
            </a:r>
            <a:r>
              <a:rPr lang="ru-RU" sz="2800">
                <a:solidFill>
                  <a:srgbClr val="009900"/>
                </a:solidFill>
              </a:rPr>
              <a:t>Размах</a:t>
            </a:r>
            <a:r>
              <a:rPr lang="ru-RU" sz="2800"/>
              <a:t>. 5-0=5</a:t>
            </a:r>
            <a:br>
              <a:rPr lang="ru-RU" sz="2800"/>
            </a:br>
            <a:endParaRPr lang="ru-RU" sz="2800"/>
          </a:p>
        </p:txBody>
      </p:sp>
      <p:graphicFrame>
        <p:nvGraphicFramePr>
          <p:cNvPr id="4" name="Содержимое 3"/>
          <p:cNvGraphicFramePr>
            <a:graphicFrameLocks noGrp="1"/>
          </p:cNvGraphicFramePr>
          <p:nvPr>
            <p:ph idx="1"/>
          </p:nvPr>
        </p:nvGraphicFramePr>
        <p:xfrm>
          <a:off x="2135188" y="4076700"/>
          <a:ext cx="7561262" cy="1011238"/>
        </p:xfrm>
        <a:graphic>
          <a:graphicData uri="http://schemas.openxmlformats.org/drawingml/2006/table">
            <a:tbl>
              <a:tblPr firstRow="1" bandRow="1">
                <a:tableStyleId>{5C22544A-7EE6-4342-B048-85BDC9FD1C3A}</a:tableStyleId>
              </a:tblPr>
              <a:tblGrid>
                <a:gridCol w="1944325"/>
                <a:gridCol w="504084"/>
                <a:gridCol w="576096"/>
                <a:gridCol w="360060"/>
                <a:gridCol w="648108"/>
                <a:gridCol w="576096"/>
                <a:gridCol w="576096"/>
                <a:gridCol w="576096"/>
                <a:gridCol w="648108"/>
                <a:gridCol w="576096"/>
                <a:gridCol w="576096"/>
              </a:tblGrid>
              <a:tr h="640281">
                <a:tc>
                  <a:txBody>
                    <a:bodyPr/>
                    <a:lstStyle/>
                    <a:p>
                      <a:r>
                        <a:rPr lang="ru-RU" sz="1800" dirty="0" smtClean="0"/>
                        <a:t>К-во часов в неделю, ч.</a:t>
                      </a:r>
                      <a:endParaRPr lang="ru-RU" sz="1800" dirty="0"/>
                    </a:p>
                  </a:txBody>
                  <a:tcPr marL="91445" marR="91445" marT="45734" marB="45734"/>
                </a:tc>
                <a:tc>
                  <a:txBody>
                    <a:bodyPr/>
                    <a:lstStyle/>
                    <a:p>
                      <a:r>
                        <a:rPr lang="ru-RU" sz="1800" dirty="0" smtClean="0"/>
                        <a:t>0</a:t>
                      </a:r>
                      <a:endParaRPr lang="ru-RU" sz="1800" dirty="0"/>
                    </a:p>
                  </a:txBody>
                  <a:tcPr marL="91445" marR="91445" marT="45734" marB="45734"/>
                </a:tc>
                <a:tc>
                  <a:txBody>
                    <a:bodyPr/>
                    <a:lstStyle/>
                    <a:p>
                      <a:r>
                        <a:rPr lang="ru-RU" sz="1800" dirty="0" smtClean="0"/>
                        <a:t>1</a:t>
                      </a:r>
                      <a:endParaRPr lang="ru-RU" sz="1800" dirty="0"/>
                    </a:p>
                  </a:txBody>
                  <a:tcPr marL="91445" marR="91445" marT="45734" marB="45734"/>
                </a:tc>
                <a:tc>
                  <a:txBody>
                    <a:bodyPr/>
                    <a:lstStyle/>
                    <a:p>
                      <a:r>
                        <a:rPr lang="ru-RU" sz="1800" dirty="0" smtClean="0"/>
                        <a:t>1,5</a:t>
                      </a:r>
                      <a:endParaRPr lang="ru-RU" sz="1800" dirty="0"/>
                    </a:p>
                  </a:txBody>
                  <a:tcPr marL="91445" marR="91445" marT="45734" marB="45734"/>
                </a:tc>
                <a:tc>
                  <a:txBody>
                    <a:bodyPr/>
                    <a:lstStyle/>
                    <a:p>
                      <a:r>
                        <a:rPr lang="ru-RU" sz="1800" dirty="0" smtClean="0"/>
                        <a:t>2</a:t>
                      </a:r>
                      <a:endParaRPr lang="ru-RU" sz="1800" dirty="0"/>
                    </a:p>
                  </a:txBody>
                  <a:tcPr marL="91445" marR="91445" marT="45734" marB="45734"/>
                </a:tc>
                <a:tc>
                  <a:txBody>
                    <a:bodyPr/>
                    <a:lstStyle/>
                    <a:p>
                      <a:r>
                        <a:rPr lang="ru-RU" sz="1800" dirty="0" smtClean="0"/>
                        <a:t>2,5</a:t>
                      </a:r>
                      <a:endParaRPr lang="ru-RU" sz="1800" dirty="0"/>
                    </a:p>
                  </a:txBody>
                  <a:tcPr marL="91445" marR="91445" marT="45734" marB="45734"/>
                </a:tc>
                <a:tc>
                  <a:txBody>
                    <a:bodyPr/>
                    <a:lstStyle/>
                    <a:p>
                      <a:r>
                        <a:rPr lang="ru-RU" sz="1800" dirty="0" smtClean="0"/>
                        <a:t>3</a:t>
                      </a:r>
                      <a:endParaRPr lang="ru-RU" sz="1800" dirty="0"/>
                    </a:p>
                  </a:txBody>
                  <a:tcPr marL="91445" marR="91445" marT="45734" marB="45734"/>
                </a:tc>
                <a:tc>
                  <a:txBody>
                    <a:bodyPr/>
                    <a:lstStyle/>
                    <a:p>
                      <a:r>
                        <a:rPr lang="ru-RU" sz="1800" dirty="0" smtClean="0"/>
                        <a:t>3,5</a:t>
                      </a:r>
                      <a:endParaRPr lang="ru-RU" sz="1800" dirty="0"/>
                    </a:p>
                  </a:txBody>
                  <a:tcPr marL="91445" marR="91445" marT="45734" marB="45734"/>
                </a:tc>
                <a:tc>
                  <a:txBody>
                    <a:bodyPr/>
                    <a:lstStyle/>
                    <a:p>
                      <a:r>
                        <a:rPr lang="ru-RU" sz="1800" dirty="0" smtClean="0"/>
                        <a:t>4</a:t>
                      </a:r>
                      <a:endParaRPr lang="ru-RU" sz="1800" dirty="0"/>
                    </a:p>
                  </a:txBody>
                  <a:tcPr marL="91445" marR="91445" marT="45734" marB="45734"/>
                </a:tc>
                <a:tc>
                  <a:txBody>
                    <a:bodyPr/>
                    <a:lstStyle/>
                    <a:p>
                      <a:r>
                        <a:rPr lang="ru-RU" sz="1800" dirty="0" smtClean="0"/>
                        <a:t>4,5</a:t>
                      </a:r>
                      <a:endParaRPr lang="ru-RU" sz="1800" dirty="0"/>
                    </a:p>
                  </a:txBody>
                  <a:tcPr marL="91445" marR="91445" marT="45734" marB="45734"/>
                </a:tc>
                <a:tc>
                  <a:txBody>
                    <a:bodyPr/>
                    <a:lstStyle/>
                    <a:p>
                      <a:r>
                        <a:rPr lang="ru-RU" sz="1800" dirty="0" smtClean="0"/>
                        <a:t>5</a:t>
                      </a:r>
                      <a:endParaRPr lang="ru-RU" sz="1800" dirty="0"/>
                    </a:p>
                  </a:txBody>
                  <a:tcPr marL="91445" marR="91445" marT="45734" marB="45734"/>
                </a:tc>
              </a:tr>
              <a:tr h="370957">
                <a:tc>
                  <a:txBody>
                    <a:bodyPr/>
                    <a:lstStyle/>
                    <a:p>
                      <a:r>
                        <a:rPr lang="ru-RU" sz="1800" dirty="0" smtClean="0"/>
                        <a:t>Частота</a:t>
                      </a:r>
                      <a:endParaRPr lang="ru-RU" sz="1800" dirty="0"/>
                    </a:p>
                  </a:txBody>
                  <a:tcPr marL="91445" marR="91445" marT="45734" marB="45734"/>
                </a:tc>
                <a:tc>
                  <a:txBody>
                    <a:bodyPr/>
                    <a:lstStyle/>
                    <a:p>
                      <a:r>
                        <a:rPr lang="ru-RU" sz="1800" dirty="0" smtClean="0"/>
                        <a:t>6</a:t>
                      </a:r>
                      <a:endParaRPr lang="ru-RU" sz="1800" dirty="0"/>
                    </a:p>
                  </a:txBody>
                  <a:tcPr marL="91445" marR="91445" marT="45734" marB="45734"/>
                </a:tc>
                <a:tc>
                  <a:txBody>
                    <a:bodyPr/>
                    <a:lstStyle/>
                    <a:p>
                      <a:r>
                        <a:rPr lang="ru-RU" sz="1800" dirty="0" smtClean="0"/>
                        <a:t>2</a:t>
                      </a:r>
                      <a:endParaRPr lang="ru-RU" sz="1800" dirty="0"/>
                    </a:p>
                  </a:txBody>
                  <a:tcPr marL="91445" marR="91445" marT="45734" marB="45734"/>
                </a:tc>
                <a:tc>
                  <a:txBody>
                    <a:bodyPr/>
                    <a:lstStyle/>
                    <a:p>
                      <a:r>
                        <a:rPr lang="ru-RU" sz="1800" dirty="0" smtClean="0"/>
                        <a:t>2</a:t>
                      </a:r>
                      <a:endParaRPr lang="ru-RU" sz="1800" dirty="0"/>
                    </a:p>
                  </a:txBody>
                  <a:tcPr marL="91445" marR="91445" marT="45734" marB="45734"/>
                </a:tc>
                <a:tc>
                  <a:txBody>
                    <a:bodyPr/>
                    <a:lstStyle/>
                    <a:p>
                      <a:r>
                        <a:rPr lang="ru-RU" sz="1800" dirty="0" smtClean="0"/>
                        <a:t>6</a:t>
                      </a:r>
                      <a:endParaRPr lang="ru-RU" sz="1800" dirty="0"/>
                    </a:p>
                  </a:txBody>
                  <a:tcPr marL="91445" marR="91445" marT="45734" marB="45734"/>
                </a:tc>
                <a:tc>
                  <a:txBody>
                    <a:bodyPr/>
                    <a:lstStyle/>
                    <a:p>
                      <a:r>
                        <a:rPr lang="ru-RU" sz="1800" dirty="0" smtClean="0"/>
                        <a:t>5</a:t>
                      </a:r>
                      <a:endParaRPr lang="ru-RU" sz="1800" dirty="0"/>
                    </a:p>
                  </a:txBody>
                  <a:tcPr marL="91445" marR="91445" marT="45734" marB="45734"/>
                </a:tc>
                <a:tc>
                  <a:txBody>
                    <a:bodyPr/>
                    <a:lstStyle/>
                    <a:p>
                      <a:r>
                        <a:rPr lang="ru-RU" sz="1800" dirty="0" smtClean="0"/>
                        <a:t>4</a:t>
                      </a:r>
                      <a:endParaRPr lang="ru-RU" sz="1800" dirty="0"/>
                    </a:p>
                  </a:txBody>
                  <a:tcPr marL="91445" marR="91445" marT="45734" marB="45734"/>
                </a:tc>
                <a:tc>
                  <a:txBody>
                    <a:bodyPr/>
                    <a:lstStyle/>
                    <a:p>
                      <a:r>
                        <a:rPr lang="ru-RU" sz="1800" dirty="0" smtClean="0"/>
                        <a:t>5</a:t>
                      </a:r>
                      <a:endParaRPr lang="ru-RU" sz="1800" dirty="0"/>
                    </a:p>
                  </a:txBody>
                  <a:tcPr marL="91445" marR="91445" marT="45734" marB="45734"/>
                </a:tc>
                <a:tc>
                  <a:txBody>
                    <a:bodyPr/>
                    <a:lstStyle/>
                    <a:p>
                      <a:r>
                        <a:rPr lang="ru-RU" sz="1800" dirty="0" smtClean="0"/>
                        <a:t>4</a:t>
                      </a:r>
                      <a:endParaRPr lang="ru-RU" sz="1800" dirty="0"/>
                    </a:p>
                  </a:txBody>
                  <a:tcPr marL="91445" marR="91445" marT="45734" marB="45734"/>
                </a:tc>
                <a:tc>
                  <a:txBody>
                    <a:bodyPr/>
                    <a:lstStyle/>
                    <a:p>
                      <a:r>
                        <a:rPr lang="ru-RU" sz="1800" dirty="0" smtClean="0"/>
                        <a:t>2</a:t>
                      </a:r>
                      <a:endParaRPr lang="ru-RU" sz="1800" dirty="0"/>
                    </a:p>
                  </a:txBody>
                  <a:tcPr marL="91445" marR="91445" marT="45734" marB="45734"/>
                </a:tc>
                <a:tc>
                  <a:txBody>
                    <a:bodyPr/>
                    <a:lstStyle/>
                    <a:p>
                      <a:r>
                        <a:rPr lang="ru-RU" sz="1800" dirty="0" smtClean="0"/>
                        <a:t>4</a:t>
                      </a:r>
                      <a:endParaRPr lang="ru-RU" sz="1800" dirty="0"/>
                    </a:p>
                  </a:txBody>
                  <a:tcPr marL="91445" marR="91445" marT="45734" marB="45734"/>
                </a:tc>
              </a:tr>
            </a:tbl>
          </a:graphicData>
        </a:graphic>
      </p:graphicFrame>
    </p:spTree>
    <p:extLst>
      <p:ext uri="{BB962C8B-B14F-4D97-AF65-F5344CB8AC3E}">
        <p14:creationId xmlns:p14="http://schemas.microsoft.com/office/powerpoint/2010/main" xmlns="" val="33065678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Заголовок 1"/>
          <p:cNvSpPr>
            <a:spLocks noGrp="1"/>
          </p:cNvSpPr>
          <p:nvPr>
            <p:ph type="title"/>
          </p:nvPr>
        </p:nvSpPr>
        <p:spPr>
          <a:xfrm>
            <a:off x="1919288" y="1"/>
            <a:ext cx="8424862" cy="6524625"/>
          </a:xfrm>
        </p:spPr>
        <p:txBody>
          <a:bodyPr rtlCol="0">
            <a:normAutofit fontScale="90000"/>
          </a:bodyPr>
          <a:lstStyle/>
          <a:p>
            <a:pPr>
              <a:defRPr/>
            </a:pPr>
            <a:r>
              <a:rPr lang="ru-RU" sz="2800"/>
              <a:t/>
            </a:r>
            <a:br>
              <a:rPr lang="ru-RU" sz="2800"/>
            </a:br>
            <a:r>
              <a:rPr lang="ru-RU" sz="2800"/>
              <a:t>№ 1029 Решение (продолжение 2)</a:t>
            </a:r>
            <a:br>
              <a:rPr lang="ru-RU" sz="2800"/>
            </a:br>
            <a:r>
              <a:rPr lang="ru-RU" sz="2800"/>
              <a:t/>
            </a:r>
            <a:br>
              <a:rPr lang="ru-RU" sz="2800"/>
            </a:br>
            <a:r>
              <a:rPr lang="ru-RU" sz="2800"/>
              <a:t>Представьте этот ряд данных в виде таблицы частот.</a:t>
            </a:r>
            <a:br>
              <a:rPr lang="ru-RU" sz="2800"/>
            </a:br>
            <a:r>
              <a:rPr lang="ru-RU" sz="2800"/>
              <a:t/>
            </a:r>
            <a:br>
              <a:rPr lang="ru-RU" sz="2800"/>
            </a:br>
            <a:r>
              <a:rPr lang="ru-RU" sz="2800"/>
              <a:t>0, 0, 0, 0, 0, 0, 1, 1, 1.5, 1.5, </a:t>
            </a:r>
            <a:br>
              <a:rPr lang="ru-RU" sz="2800"/>
            </a:br>
            <a:r>
              <a:rPr lang="ru-RU" sz="2800"/>
              <a:t>2, 2, 2, 2, 2, 2, 2.5, 2.5, 2.5, 2.5,</a:t>
            </a:r>
            <a:br>
              <a:rPr lang="ru-RU" sz="2800"/>
            </a:br>
            <a:r>
              <a:rPr lang="ru-RU" sz="2800"/>
              <a:t>2.5, 3, 3, 3, 3, 3.5, 3.5, 3.5, 3.5, 3.5,</a:t>
            </a:r>
            <a:br>
              <a:rPr lang="ru-RU" sz="2800"/>
            </a:br>
            <a:r>
              <a:rPr lang="ru-RU" sz="2800"/>
              <a:t>4, 4, 4, 4, 4.5, 4.5, 5, 5, 5, 5</a:t>
            </a:r>
            <a:br>
              <a:rPr lang="ru-RU" sz="2800"/>
            </a:br>
            <a:r>
              <a:rPr lang="ru-RU" sz="2800"/>
              <a:t/>
            </a:r>
            <a:br>
              <a:rPr lang="ru-RU" sz="2800"/>
            </a:br>
            <a:r>
              <a:rPr lang="ru-RU" sz="2800">
                <a:solidFill>
                  <a:srgbClr val="009900"/>
                </a:solidFill>
              </a:rPr>
              <a:t>Таблица частот</a:t>
            </a:r>
            <a:r>
              <a:rPr lang="ru-RU" sz="2800"/>
              <a:t/>
            </a:r>
            <a:br>
              <a:rPr lang="ru-RU" sz="2800"/>
            </a:br>
            <a:r>
              <a:rPr lang="ru-RU" sz="2800"/>
              <a:t/>
            </a:r>
            <a:br>
              <a:rPr lang="ru-RU" sz="2800"/>
            </a:br>
            <a:r>
              <a:rPr lang="ru-RU" sz="2800"/>
              <a:t/>
            </a:r>
            <a:br>
              <a:rPr lang="ru-RU" sz="2800"/>
            </a:br>
            <a:r>
              <a:rPr lang="ru-RU" sz="2800"/>
              <a:t/>
            </a:r>
            <a:br>
              <a:rPr lang="ru-RU" sz="2800"/>
            </a:br>
            <a:r>
              <a:rPr lang="ru-RU" sz="2800"/>
              <a:t/>
            </a:r>
            <a:br>
              <a:rPr lang="ru-RU" sz="2800"/>
            </a:br>
            <a:r>
              <a:rPr lang="ru-RU" sz="2800"/>
              <a:t>3) </a:t>
            </a:r>
            <a:r>
              <a:rPr lang="ru-RU" sz="2800">
                <a:solidFill>
                  <a:srgbClr val="009900"/>
                </a:solidFill>
              </a:rPr>
              <a:t>Мода</a:t>
            </a:r>
            <a:r>
              <a:rPr lang="ru-RU" sz="2800"/>
              <a:t>. Моды две:  0  и  2</a:t>
            </a:r>
            <a:br>
              <a:rPr lang="ru-RU" sz="2800"/>
            </a:br>
            <a:endParaRPr lang="ru-RU" sz="2800"/>
          </a:p>
        </p:txBody>
      </p:sp>
      <p:graphicFrame>
        <p:nvGraphicFramePr>
          <p:cNvPr id="4" name="Содержимое 3"/>
          <p:cNvGraphicFramePr>
            <a:graphicFrameLocks noGrp="1"/>
          </p:cNvGraphicFramePr>
          <p:nvPr>
            <p:ph idx="1"/>
          </p:nvPr>
        </p:nvGraphicFramePr>
        <p:xfrm>
          <a:off x="1919288" y="4437064"/>
          <a:ext cx="7561262" cy="1011237"/>
        </p:xfrm>
        <a:graphic>
          <a:graphicData uri="http://schemas.openxmlformats.org/drawingml/2006/table">
            <a:tbl>
              <a:tblPr firstRow="1" bandRow="1">
                <a:tableStyleId>{5C22544A-7EE6-4342-B048-85BDC9FD1C3A}</a:tableStyleId>
              </a:tblPr>
              <a:tblGrid>
                <a:gridCol w="1944325"/>
                <a:gridCol w="504084"/>
                <a:gridCol w="576096"/>
                <a:gridCol w="504084"/>
                <a:gridCol w="504084"/>
                <a:gridCol w="576096"/>
                <a:gridCol w="576096"/>
                <a:gridCol w="576096"/>
                <a:gridCol w="648108"/>
                <a:gridCol w="576096"/>
                <a:gridCol w="576096"/>
              </a:tblGrid>
              <a:tr h="640281">
                <a:tc>
                  <a:txBody>
                    <a:bodyPr/>
                    <a:lstStyle/>
                    <a:p>
                      <a:r>
                        <a:rPr lang="ru-RU" sz="1800" dirty="0" smtClean="0"/>
                        <a:t>К-во часов в неделю, ч.</a:t>
                      </a:r>
                      <a:endParaRPr lang="ru-RU" sz="1800" dirty="0"/>
                    </a:p>
                  </a:txBody>
                  <a:tcPr marL="91445" marR="91445" marT="45734" marB="45734"/>
                </a:tc>
                <a:tc>
                  <a:txBody>
                    <a:bodyPr/>
                    <a:lstStyle/>
                    <a:p>
                      <a:r>
                        <a:rPr lang="ru-RU" sz="1800" dirty="0" smtClean="0"/>
                        <a:t>0</a:t>
                      </a:r>
                      <a:endParaRPr lang="ru-RU" sz="1800" dirty="0"/>
                    </a:p>
                  </a:txBody>
                  <a:tcPr marL="91445" marR="91445" marT="45734" marB="45734"/>
                </a:tc>
                <a:tc>
                  <a:txBody>
                    <a:bodyPr/>
                    <a:lstStyle/>
                    <a:p>
                      <a:r>
                        <a:rPr lang="ru-RU" sz="1800" dirty="0" smtClean="0"/>
                        <a:t>1</a:t>
                      </a:r>
                      <a:endParaRPr lang="ru-RU" sz="1800" dirty="0"/>
                    </a:p>
                  </a:txBody>
                  <a:tcPr marL="91445" marR="91445" marT="45734" marB="45734"/>
                </a:tc>
                <a:tc>
                  <a:txBody>
                    <a:bodyPr/>
                    <a:lstStyle/>
                    <a:p>
                      <a:r>
                        <a:rPr lang="ru-RU" sz="1800" dirty="0" smtClean="0"/>
                        <a:t>1,5</a:t>
                      </a:r>
                      <a:endParaRPr lang="ru-RU" sz="1800" dirty="0"/>
                    </a:p>
                  </a:txBody>
                  <a:tcPr marL="91445" marR="91445" marT="45734" marB="45734"/>
                </a:tc>
                <a:tc>
                  <a:txBody>
                    <a:bodyPr/>
                    <a:lstStyle/>
                    <a:p>
                      <a:r>
                        <a:rPr lang="ru-RU" sz="1800" dirty="0" smtClean="0"/>
                        <a:t>2</a:t>
                      </a:r>
                      <a:endParaRPr lang="ru-RU" sz="1800" dirty="0"/>
                    </a:p>
                  </a:txBody>
                  <a:tcPr marL="91445" marR="91445" marT="45734" marB="45734"/>
                </a:tc>
                <a:tc>
                  <a:txBody>
                    <a:bodyPr/>
                    <a:lstStyle/>
                    <a:p>
                      <a:r>
                        <a:rPr lang="ru-RU" sz="1800" dirty="0" smtClean="0"/>
                        <a:t>2,5</a:t>
                      </a:r>
                      <a:endParaRPr lang="ru-RU" sz="1800" dirty="0"/>
                    </a:p>
                  </a:txBody>
                  <a:tcPr marL="91445" marR="91445" marT="45734" marB="45734"/>
                </a:tc>
                <a:tc>
                  <a:txBody>
                    <a:bodyPr/>
                    <a:lstStyle/>
                    <a:p>
                      <a:r>
                        <a:rPr lang="ru-RU" sz="1800" dirty="0" smtClean="0"/>
                        <a:t>3</a:t>
                      </a:r>
                      <a:endParaRPr lang="ru-RU" sz="1800" dirty="0"/>
                    </a:p>
                  </a:txBody>
                  <a:tcPr marL="91445" marR="91445" marT="45734" marB="45734"/>
                </a:tc>
                <a:tc>
                  <a:txBody>
                    <a:bodyPr/>
                    <a:lstStyle/>
                    <a:p>
                      <a:r>
                        <a:rPr lang="ru-RU" sz="1800" dirty="0" smtClean="0"/>
                        <a:t>3,5</a:t>
                      </a:r>
                      <a:endParaRPr lang="ru-RU" sz="1800" dirty="0"/>
                    </a:p>
                  </a:txBody>
                  <a:tcPr marL="91445" marR="91445" marT="45734" marB="45734"/>
                </a:tc>
                <a:tc>
                  <a:txBody>
                    <a:bodyPr/>
                    <a:lstStyle/>
                    <a:p>
                      <a:r>
                        <a:rPr lang="ru-RU" sz="1800" dirty="0" smtClean="0"/>
                        <a:t>4</a:t>
                      </a:r>
                      <a:endParaRPr lang="ru-RU" sz="1800" dirty="0"/>
                    </a:p>
                  </a:txBody>
                  <a:tcPr marL="91445" marR="91445" marT="45734" marB="45734"/>
                </a:tc>
                <a:tc>
                  <a:txBody>
                    <a:bodyPr/>
                    <a:lstStyle/>
                    <a:p>
                      <a:r>
                        <a:rPr lang="ru-RU" sz="1800" dirty="0" smtClean="0"/>
                        <a:t>4,5</a:t>
                      </a:r>
                      <a:endParaRPr lang="ru-RU" sz="1800" dirty="0"/>
                    </a:p>
                  </a:txBody>
                  <a:tcPr marL="91445" marR="91445" marT="45734" marB="45734"/>
                </a:tc>
                <a:tc>
                  <a:txBody>
                    <a:bodyPr/>
                    <a:lstStyle/>
                    <a:p>
                      <a:r>
                        <a:rPr lang="ru-RU" sz="1800" dirty="0" smtClean="0"/>
                        <a:t>5</a:t>
                      </a:r>
                      <a:endParaRPr lang="ru-RU" sz="1800" dirty="0"/>
                    </a:p>
                  </a:txBody>
                  <a:tcPr marL="91445" marR="91445" marT="45734" marB="45734"/>
                </a:tc>
              </a:tr>
              <a:tr h="370956">
                <a:tc>
                  <a:txBody>
                    <a:bodyPr/>
                    <a:lstStyle/>
                    <a:p>
                      <a:r>
                        <a:rPr lang="ru-RU" sz="1800" dirty="0" smtClean="0"/>
                        <a:t>Частота</a:t>
                      </a:r>
                      <a:endParaRPr lang="ru-RU" sz="1800" dirty="0"/>
                    </a:p>
                  </a:txBody>
                  <a:tcPr marL="91445" marR="91445" marT="45734" marB="45734"/>
                </a:tc>
                <a:tc>
                  <a:txBody>
                    <a:bodyPr/>
                    <a:lstStyle/>
                    <a:p>
                      <a:r>
                        <a:rPr lang="ru-RU" sz="1800" dirty="0" smtClean="0"/>
                        <a:t>6</a:t>
                      </a:r>
                      <a:endParaRPr lang="ru-RU" sz="1800" dirty="0"/>
                    </a:p>
                  </a:txBody>
                  <a:tcPr marL="91445" marR="91445" marT="45734" marB="45734"/>
                </a:tc>
                <a:tc>
                  <a:txBody>
                    <a:bodyPr/>
                    <a:lstStyle/>
                    <a:p>
                      <a:r>
                        <a:rPr lang="ru-RU" sz="1800" dirty="0" smtClean="0"/>
                        <a:t>2</a:t>
                      </a:r>
                      <a:endParaRPr lang="ru-RU" sz="1800" dirty="0"/>
                    </a:p>
                  </a:txBody>
                  <a:tcPr marL="91445" marR="91445" marT="45734" marB="45734"/>
                </a:tc>
                <a:tc>
                  <a:txBody>
                    <a:bodyPr/>
                    <a:lstStyle/>
                    <a:p>
                      <a:r>
                        <a:rPr lang="ru-RU" sz="1800" dirty="0" smtClean="0"/>
                        <a:t>2</a:t>
                      </a:r>
                      <a:endParaRPr lang="ru-RU" sz="1800" dirty="0"/>
                    </a:p>
                  </a:txBody>
                  <a:tcPr marL="91445" marR="91445" marT="45734" marB="45734"/>
                </a:tc>
                <a:tc>
                  <a:txBody>
                    <a:bodyPr/>
                    <a:lstStyle/>
                    <a:p>
                      <a:r>
                        <a:rPr lang="ru-RU" sz="1800" dirty="0" smtClean="0"/>
                        <a:t>6</a:t>
                      </a:r>
                      <a:endParaRPr lang="ru-RU" sz="1800" dirty="0"/>
                    </a:p>
                  </a:txBody>
                  <a:tcPr marL="91445" marR="91445" marT="45734" marB="45734"/>
                </a:tc>
                <a:tc>
                  <a:txBody>
                    <a:bodyPr/>
                    <a:lstStyle/>
                    <a:p>
                      <a:r>
                        <a:rPr lang="ru-RU" sz="1800" dirty="0" smtClean="0"/>
                        <a:t>5</a:t>
                      </a:r>
                      <a:endParaRPr lang="ru-RU" sz="1800" dirty="0"/>
                    </a:p>
                  </a:txBody>
                  <a:tcPr marL="91445" marR="91445" marT="45734" marB="45734"/>
                </a:tc>
                <a:tc>
                  <a:txBody>
                    <a:bodyPr/>
                    <a:lstStyle/>
                    <a:p>
                      <a:r>
                        <a:rPr lang="ru-RU" sz="1800" dirty="0" smtClean="0"/>
                        <a:t>4</a:t>
                      </a:r>
                      <a:endParaRPr lang="ru-RU" sz="1800" dirty="0"/>
                    </a:p>
                  </a:txBody>
                  <a:tcPr marL="91445" marR="91445" marT="45734" marB="45734"/>
                </a:tc>
                <a:tc>
                  <a:txBody>
                    <a:bodyPr/>
                    <a:lstStyle/>
                    <a:p>
                      <a:r>
                        <a:rPr lang="ru-RU" sz="1800" dirty="0" smtClean="0"/>
                        <a:t>5</a:t>
                      </a:r>
                      <a:endParaRPr lang="ru-RU" sz="1800" dirty="0"/>
                    </a:p>
                  </a:txBody>
                  <a:tcPr marL="91445" marR="91445" marT="45734" marB="45734"/>
                </a:tc>
                <a:tc>
                  <a:txBody>
                    <a:bodyPr/>
                    <a:lstStyle/>
                    <a:p>
                      <a:r>
                        <a:rPr lang="ru-RU" sz="1800" dirty="0" smtClean="0"/>
                        <a:t>4</a:t>
                      </a:r>
                      <a:endParaRPr lang="ru-RU" sz="1800" dirty="0"/>
                    </a:p>
                  </a:txBody>
                  <a:tcPr marL="91445" marR="91445" marT="45734" marB="45734"/>
                </a:tc>
                <a:tc>
                  <a:txBody>
                    <a:bodyPr/>
                    <a:lstStyle/>
                    <a:p>
                      <a:r>
                        <a:rPr lang="ru-RU" sz="1800" dirty="0" smtClean="0"/>
                        <a:t>2</a:t>
                      </a:r>
                      <a:endParaRPr lang="ru-RU" sz="1800" dirty="0"/>
                    </a:p>
                  </a:txBody>
                  <a:tcPr marL="91445" marR="91445" marT="45734" marB="45734"/>
                </a:tc>
                <a:tc>
                  <a:txBody>
                    <a:bodyPr/>
                    <a:lstStyle/>
                    <a:p>
                      <a:r>
                        <a:rPr lang="ru-RU" sz="1800" dirty="0" smtClean="0"/>
                        <a:t>4</a:t>
                      </a:r>
                      <a:endParaRPr lang="ru-RU" sz="1800" dirty="0"/>
                    </a:p>
                  </a:txBody>
                  <a:tcPr marL="91445" marR="91445" marT="45734" marB="45734"/>
                </a:tc>
              </a:tr>
            </a:tbl>
          </a:graphicData>
        </a:graphic>
      </p:graphicFrame>
    </p:spTree>
    <p:extLst>
      <p:ext uri="{BB962C8B-B14F-4D97-AF65-F5344CB8AC3E}">
        <p14:creationId xmlns:p14="http://schemas.microsoft.com/office/powerpoint/2010/main" xmlns="" val="14145642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Заголовок 1"/>
          <p:cNvSpPr>
            <a:spLocks noGrp="1"/>
          </p:cNvSpPr>
          <p:nvPr>
            <p:ph type="title"/>
          </p:nvPr>
        </p:nvSpPr>
        <p:spPr>
          <a:xfrm>
            <a:off x="1524000" y="0"/>
            <a:ext cx="9144000" cy="6453188"/>
          </a:xfrm>
        </p:spPr>
        <p:txBody>
          <a:bodyPr/>
          <a:lstStyle/>
          <a:p>
            <a:pPr eaLnBrk="1" hangingPunct="1"/>
            <a:r>
              <a:rPr lang="ru-RU" sz="2800"/>
              <a:t>№ 1029 Решение (Продолжение 3)</a:t>
            </a:r>
            <a:br>
              <a:rPr lang="ru-RU" sz="2800"/>
            </a:br>
            <a:r>
              <a:rPr lang="ru-RU" sz="2800"/>
              <a:t>Представьте этот ряд данных в виде таблицы частот.</a:t>
            </a:r>
            <a:br>
              <a:rPr lang="ru-RU" sz="2800"/>
            </a:br>
            <a:r>
              <a:rPr lang="ru-RU" sz="2800"/>
              <a:t>0, 0, 0, 0, 0, 0, 1, 1, 1.5, 1.5, </a:t>
            </a:r>
            <a:br>
              <a:rPr lang="ru-RU" sz="2800"/>
            </a:br>
            <a:r>
              <a:rPr lang="ru-RU" sz="2800"/>
              <a:t>2, 2, 2, 2, 2, 2, 2.5, 2.5, 2.5, </a:t>
            </a:r>
            <a:r>
              <a:rPr lang="ru-RU" sz="2800">
                <a:solidFill>
                  <a:srgbClr val="FF0000"/>
                </a:solidFill>
              </a:rPr>
              <a:t>2.5</a:t>
            </a:r>
            <a:r>
              <a:rPr lang="ru-RU" sz="2800"/>
              <a:t>,</a:t>
            </a:r>
            <a:br>
              <a:rPr lang="ru-RU" sz="2800"/>
            </a:br>
            <a:r>
              <a:rPr lang="ru-RU" sz="2800">
                <a:solidFill>
                  <a:srgbClr val="FF0000"/>
                </a:solidFill>
              </a:rPr>
              <a:t>2.5</a:t>
            </a:r>
            <a:r>
              <a:rPr lang="ru-RU" sz="2800"/>
              <a:t>, 3, 3, 3, 3, 3.5, 3.5, 3.5, 3.5, 3.5,</a:t>
            </a:r>
            <a:br>
              <a:rPr lang="ru-RU" sz="2800"/>
            </a:br>
            <a:r>
              <a:rPr lang="ru-RU" sz="2800"/>
              <a:t>4, 4, 4, 4, 4.5, 4.5, 5, 5, 5, 5</a:t>
            </a:r>
            <a:br>
              <a:rPr lang="ru-RU" sz="2800"/>
            </a:br>
            <a:r>
              <a:rPr lang="ru-RU" sz="2800"/>
              <a:t/>
            </a:r>
            <a:br>
              <a:rPr lang="ru-RU" sz="2800"/>
            </a:br>
            <a:r>
              <a:rPr lang="ru-RU" sz="2800">
                <a:solidFill>
                  <a:srgbClr val="009900"/>
                </a:solidFill>
              </a:rPr>
              <a:t>Таблица частот</a:t>
            </a:r>
            <a:r>
              <a:rPr lang="ru-RU" sz="2800"/>
              <a:t/>
            </a:r>
            <a:br>
              <a:rPr lang="ru-RU" sz="2800"/>
            </a:br>
            <a:r>
              <a:rPr lang="ru-RU" sz="2800"/>
              <a:t/>
            </a:r>
            <a:br>
              <a:rPr lang="ru-RU" sz="2800"/>
            </a:br>
            <a:r>
              <a:rPr lang="ru-RU" sz="2800"/>
              <a:t/>
            </a:r>
            <a:br>
              <a:rPr lang="ru-RU" sz="2800"/>
            </a:br>
            <a:r>
              <a:rPr lang="ru-RU" sz="2800"/>
              <a:t/>
            </a:r>
            <a:br>
              <a:rPr lang="ru-RU" sz="2800"/>
            </a:br>
            <a:r>
              <a:rPr lang="ru-RU" sz="2800"/>
              <a:t/>
            </a:r>
            <a:br>
              <a:rPr lang="ru-RU" sz="2800"/>
            </a:br>
            <a:r>
              <a:rPr lang="ru-RU" sz="2800"/>
              <a:t>4) </a:t>
            </a:r>
            <a:r>
              <a:rPr lang="ru-RU" sz="2800">
                <a:solidFill>
                  <a:srgbClr val="009900"/>
                </a:solidFill>
              </a:rPr>
              <a:t>Медиана</a:t>
            </a:r>
            <a:r>
              <a:rPr lang="ru-RU" sz="2800"/>
              <a:t>. (2.5+2.5):2=2.5</a:t>
            </a:r>
          </a:p>
        </p:txBody>
      </p:sp>
      <p:graphicFrame>
        <p:nvGraphicFramePr>
          <p:cNvPr id="4" name="Содержимое 3"/>
          <p:cNvGraphicFramePr>
            <a:graphicFrameLocks noGrp="1"/>
          </p:cNvGraphicFramePr>
          <p:nvPr>
            <p:ph idx="1"/>
          </p:nvPr>
        </p:nvGraphicFramePr>
        <p:xfrm>
          <a:off x="2063751" y="4076700"/>
          <a:ext cx="7561263" cy="1011238"/>
        </p:xfrm>
        <a:graphic>
          <a:graphicData uri="http://schemas.openxmlformats.org/drawingml/2006/table">
            <a:tbl>
              <a:tblPr firstRow="1" bandRow="1">
                <a:tableStyleId>{5C22544A-7EE6-4342-B048-85BDC9FD1C3A}</a:tableStyleId>
              </a:tblPr>
              <a:tblGrid>
                <a:gridCol w="1944325"/>
                <a:gridCol w="504084"/>
                <a:gridCol w="576096"/>
                <a:gridCol w="576096"/>
                <a:gridCol w="432072"/>
                <a:gridCol w="576096"/>
                <a:gridCol w="576096"/>
                <a:gridCol w="576096"/>
                <a:gridCol w="648108"/>
                <a:gridCol w="576096"/>
                <a:gridCol w="576096"/>
              </a:tblGrid>
              <a:tr h="640281">
                <a:tc>
                  <a:txBody>
                    <a:bodyPr/>
                    <a:lstStyle/>
                    <a:p>
                      <a:r>
                        <a:rPr lang="ru-RU" sz="1800" dirty="0" smtClean="0"/>
                        <a:t>К-во часов в неделю, ч.</a:t>
                      </a:r>
                      <a:endParaRPr lang="ru-RU" sz="1800" dirty="0"/>
                    </a:p>
                  </a:txBody>
                  <a:tcPr marL="91445" marR="91445" marT="45734" marB="45734"/>
                </a:tc>
                <a:tc>
                  <a:txBody>
                    <a:bodyPr/>
                    <a:lstStyle/>
                    <a:p>
                      <a:r>
                        <a:rPr lang="ru-RU" sz="1800" dirty="0" smtClean="0"/>
                        <a:t>0</a:t>
                      </a:r>
                      <a:endParaRPr lang="ru-RU" sz="1800" dirty="0"/>
                    </a:p>
                  </a:txBody>
                  <a:tcPr marL="91445" marR="91445" marT="45734" marB="45734"/>
                </a:tc>
                <a:tc>
                  <a:txBody>
                    <a:bodyPr/>
                    <a:lstStyle/>
                    <a:p>
                      <a:r>
                        <a:rPr lang="ru-RU" sz="1800" dirty="0" smtClean="0"/>
                        <a:t>1</a:t>
                      </a:r>
                      <a:endParaRPr lang="ru-RU" sz="1800" dirty="0"/>
                    </a:p>
                  </a:txBody>
                  <a:tcPr marL="91445" marR="91445" marT="45734" marB="45734"/>
                </a:tc>
                <a:tc>
                  <a:txBody>
                    <a:bodyPr/>
                    <a:lstStyle/>
                    <a:p>
                      <a:r>
                        <a:rPr lang="ru-RU" sz="1800" dirty="0" smtClean="0"/>
                        <a:t>1,5</a:t>
                      </a:r>
                      <a:endParaRPr lang="ru-RU" sz="1800" dirty="0"/>
                    </a:p>
                  </a:txBody>
                  <a:tcPr marL="91445" marR="91445" marT="45734" marB="45734"/>
                </a:tc>
                <a:tc>
                  <a:txBody>
                    <a:bodyPr/>
                    <a:lstStyle/>
                    <a:p>
                      <a:r>
                        <a:rPr lang="ru-RU" sz="1800" dirty="0" smtClean="0"/>
                        <a:t>2</a:t>
                      </a:r>
                      <a:endParaRPr lang="ru-RU" sz="1800" dirty="0"/>
                    </a:p>
                  </a:txBody>
                  <a:tcPr marL="91445" marR="91445" marT="45734" marB="45734"/>
                </a:tc>
                <a:tc>
                  <a:txBody>
                    <a:bodyPr/>
                    <a:lstStyle/>
                    <a:p>
                      <a:r>
                        <a:rPr lang="ru-RU" sz="1800" dirty="0" smtClean="0"/>
                        <a:t>2,5</a:t>
                      </a:r>
                      <a:endParaRPr lang="ru-RU" sz="1800" dirty="0"/>
                    </a:p>
                  </a:txBody>
                  <a:tcPr marL="91445" marR="91445" marT="45734" marB="45734"/>
                </a:tc>
                <a:tc>
                  <a:txBody>
                    <a:bodyPr/>
                    <a:lstStyle/>
                    <a:p>
                      <a:r>
                        <a:rPr lang="ru-RU" sz="1800" dirty="0" smtClean="0"/>
                        <a:t>3</a:t>
                      </a:r>
                      <a:endParaRPr lang="ru-RU" sz="1800" dirty="0"/>
                    </a:p>
                  </a:txBody>
                  <a:tcPr marL="91445" marR="91445" marT="45734" marB="45734"/>
                </a:tc>
                <a:tc>
                  <a:txBody>
                    <a:bodyPr/>
                    <a:lstStyle/>
                    <a:p>
                      <a:r>
                        <a:rPr lang="ru-RU" sz="1800" dirty="0" smtClean="0"/>
                        <a:t>3,5</a:t>
                      </a:r>
                      <a:endParaRPr lang="ru-RU" sz="1800" dirty="0"/>
                    </a:p>
                  </a:txBody>
                  <a:tcPr marL="91445" marR="91445" marT="45734" marB="45734"/>
                </a:tc>
                <a:tc>
                  <a:txBody>
                    <a:bodyPr/>
                    <a:lstStyle/>
                    <a:p>
                      <a:r>
                        <a:rPr lang="ru-RU" sz="1800" dirty="0" smtClean="0"/>
                        <a:t>4</a:t>
                      </a:r>
                      <a:endParaRPr lang="ru-RU" sz="1800" dirty="0"/>
                    </a:p>
                  </a:txBody>
                  <a:tcPr marL="91445" marR="91445" marT="45734" marB="45734"/>
                </a:tc>
                <a:tc>
                  <a:txBody>
                    <a:bodyPr/>
                    <a:lstStyle/>
                    <a:p>
                      <a:r>
                        <a:rPr lang="ru-RU" sz="1800" dirty="0" smtClean="0"/>
                        <a:t>4,5</a:t>
                      </a:r>
                      <a:endParaRPr lang="ru-RU" sz="1800" dirty="0"/>
                    </a:p>
                  </a:txBody>
                  <a:tcPr marL="91445" marR="91445" marT="45734" marB="45734"/>
                </a:tc>
                <a:tc>
                  <a:txBody>
                    <a:bodyPr/>
                    <a:lstStyle/>
                    <a:p>
                      <a:r>
                        <a:rPr lang="ru-RU" sz="1800" dirty="0" smtClean="0"/>
                        <a:t>5</a:t>
                      </a:r>
                      <a:endParaRPr lang="ru-RU" sz="1800" dirty="0"/>
                    </a:p>
                  </a:txBody>
                  <a:tcPr marL="91445" marR="91445" marT="45734" marB="45734"/>
                </a:tc>
              </a:tr>
              <a:tr h="370957">
                <a:tc>
                  <a:txBody>
                    <a:bodyPr/>
                    <a:lstStyle/>
                    <a:p>
                      <a:r>
                        <a:rPr lang="ru-RU" sz="1800" dirty="0" smtClean="0"/>
                        <a:t>Частота</a:t>
                      </a:r>
                      <a:endParaRPr lang="ru-RU" sz="1800" dirty="0"/>
                    </a:p>
                  </a:txBody>
                  <a:tcPr marL="91445" marR="91445" marT="45734" marB="45734"/>
                </a:tc>
                <a:tc>
                  <a:txBody>
                    <a:bodyPr/>
                    <a:lstStyle/>
                    <a:p>
                      <a:r>
                        <a:rPr lang="ru-RU" sz="1800" dirty="0" smtClean="0"/>
                        <a:t>6</a:t>
                      </a:r>
                      <a:endParaRPr lang="ru-RU" sz="1800" dirty="0"/>
                    </a:p>
                  </a:txBody>
                  <a:tcPr marL="91445" marR="91445" marT="45734" marB="45734"/>
                </a:tc>
                <a:tc>
                  <a:txBody>
                    <a:bodyPr/>
                    <a:lstStyle/>
                    <a:p>
                      <a:r>
                        <a:rPr lang="ru-RU" sz="1800" dirty="0" smtClean="0"/>
                        <a:t>2</a:t>
                      </a:r>
                      <a:endParaRPr lang="ru-RU" sz="1800" dirty="0"/>
                    </a:p>
                  </a:txBody>
                  <a:tcPr marL="91445" marR="91445" marT="45734" marB="45734"/>
                </a:tc>
                <a:tc>
                  <a:txBody>
                    <a:bodyPr/>
                    <a:lstStyle/>
                    <a:p>
                      <a:r>
                        <a:rPr lang="ru-RU" sz="1800" dirty="0" smtClean="0"/>
                        <a:t>2</a:t>
                      </a:r>
                      <a:endParaRPr lang="ru-RU" sz="1800" dirty="0"/>
                    </a:p>
                  </a:txBody>
                  <a:tcPr marL="91445" marR="91445" marT="45734" marB="45734"/>
                </a:tc>
                <a:tc>
                  <a:txBody>
                    <a:bodyPr/>
                    <a:lstStyle/>
                    <a:p>
                      <a:r>
                        <a:rPr lang="ru-RU" sz="1800" dirty="0" smtClean="0"/>
                        <a:t>6</a:t>
                      </a:r>
                      <a:endParaRPr lang="ru-RU" sz="1800" dirty="0"/>
                    </a:p>
                  </a:txBody>
                  <a:tcPr marL="91445" marR="91445" marT="45734" marB="45734"/>
                </a:tc>
                <a:tc>
                  <a:txBody>
                    <a:bodyPr/>
                    <a:lstStyle/>
                    <a:p>
                      <a:r>
                        <a:rPr lang="ru-RU" sz="1800" dirty="0" smtClean="0"/>
                        <a:t>5</a:t>
                      </a:r>
                      <a:endParaRPr lang="ru-RU" sz="1800" dirty="0"/>
                    </a:p>
                  </a:txBody>
                  <a:tcPr marL="91445" marR="91445" marT="45734" marB="45734"/>
                </a:tc>
                <a:tc>
                  <a:txBody>
                    <a:bodyPr/>
                    <a:lstStyle/>
                    <a:p>
                      <a:r>
                        <a:rPr lang="ru-RU" sz="1800" dirty="0" smtClean="0"/>
                        <a:t>4</a:t>
                      </a:r>
                      <a:endParaRPr lang="ru-RU" sz="1800" dirty="0"/>
                    </a:p>
                  </a:txBody>
                  <a:tcPr marL="91445" marR="91445" marT="45734" marB="45734"/>
                </a:tc>
                <a:tc>
                  <a:txBody>
                    <a:bodyPr/>
                    <a:lstStyle/>
                    <a:p>
                      <a:r>
                        <a:rPr lang="ru-RU" sz="1800" dirty="0" smtClean="0"/>
                        <a:t>5</a:t>
                      </a:r>
                      <a:endParaRPr lang="ru-RU" sz="1800" dirty="0"/>
                    </a:p>
                  </a:txBody>
                  <a:tcPr marL="91445" marR="91445" marT="45734" marB="45734"/>
                </a:tc>
                <a:tc>
                  <a:txBody>
                    <a:bodyPr/>
                    <a:lstStyle/>
                    <a:p>
                      <a:r>
                        <a:rPr lang="ru-RU" sz="1800" dirty="0" smtClean="0"/>
                        <a:t>4</a:t>
                      </a:r>
                      <a:endParaRPr lang="ru-RU" sz="1800" dirty="0"/>
                    </a:p>
                  </a:txBody>
                  <a:tcPr marL="91445" marR="91445" marT="45734" marB="45734"/>
                </a:tc>
                <a:tc>
                  <a:txBody>
                    <a:bodyPr/>
                    <a:lstStyle/>
                    <a:p>
                      <a:r>
                        <a:rPr lang="ru-RU" sz="1800" dirty="0" smtClean="0"/>
                        <a:t>2</a:t>
                      </a:r>
                      <a:endParaRPr lang="ru-RU" sz="1800" dirty="0"/>
                    </a:p>
                  </a:txBody>
                  <a:tcPr marL="91445" marR="91445" marT="45734" marB="45734"/>
                </a:tc>
                <a:tc>
                  <a:txBody>
                    <a:bodyPr/>
                    <a:lstStyle/>
                    <a:p>
                      <a:r>
                        <a:rPr lang="ru-RU" sz="1800" dirty="0" smtClean="0"/>
                        <a:t>4</a:t>
                      </a:r>
                      <a:endParaRPr lang="ru-RU" sz="1800" dirty="0"/>
                    </a:p>
                  </a:txBody>
                  <a:tcPr marL="91445" marR="91445" marT="45734" marB="45734"/>
                </a:tc>
              </a:tr>
            </a:tbl>
          </a:graphicData>
        </a:graphic>
      </p:graphicFrame>
    </p:spTree>
    <p:extLst>
      <p:ext uri="{BB962C8B-B14F-4D97-AF65-F5344CB8AC3E}">
        <p14:creationId xmlns:p14="http://schemas.microsoft.com/office/powerpoint/2010/main" xmlns="" val="33865623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Заголовок 1"/>
          <p:cNvSpPr>
            <a:spLocks noGrp="1"/>
          </p:cNvSpPr>
          <p:nvPr>
            <p:ph type="title"/>
          </p:nvPr>
        </p:nvSpPr>
        <p:spPr>
          <a:xfrm>
            <a:off x="1524000" y="404814"/>
            <a:ext cx="9144000" cy="3024187"/>
          </a:xfrm>
        </p:spPr>
        <p:txBody>
          <a:bodyPr rtlCol="0">
            <a:normAutofit fontScale="90000"/>
          </a:bodyPr>
          <a:lstStyle/>
          <a:p>
            <a:pPr>
              <a:defRPr/>
            </a:pPr>
            <a:r>
              <a:rPr lang="ru-RU" sz="2400"/>
              <a:t>№ 1029 Решение (Образец записи решения в тетради  ученика)</a:t>
            </a:r>
            <a:br>
              <a:rPr lang="ru-RU" sz="2400"/>
            </a:br>
            <a:r>
              <a:rPr lang="ru-RU" sz="2400"/>
              <a:t/>
            </a:r>
            <a:br>
              <a:rPr lang="ru-RU" sz="2400"/>
            </a:br>
            <a:r>
              <a:rPr lang="ru-RU" sz="2400"/>
              <a:t>Представьте этот ряд  данных в виде таблицы частот.</a:t>
            </a:r>
            <a:br>
              <a:rPr lang="ru-RU" sz="2400"/>
            </a:br>
            <a:r>
              <a:rPr lang="ru-RU" sz="2400"/>
              <a:t>Упорядоченный ряд</a:t>
            </a:r>
            <a:br>
              <a:rPr lang="ru-RU" sz="2400"/>
            </a:br>
            <a:r>
              <a:rPr lang="ru-RU" sz="2400"/>
              <a:t>0, 0, 0, 0, 0, 0, 1, 1, 1.5, 1.5, </a:t>
            </a:r>
            <a:br>
              <a:rPr lang="ru-RU" sz="2400"/>
            </a:br>
            <a:r>
              <a:rPr lang="ru-RU" sz="2400"/>
              <a:t>2, 2, 2, 2, 2, 2, 2.5, 2.5, 2.5, 2.5,</a:t>
            </a:r>
            <a:br>
              <a:rPr lang="ru-RU" sz="2400"/>
            </a:br>
            <a:r>
              <a:rPr lang="ru-RU" sz="2400"/>
              <a:t>2.5, 3, 3, 3, 3, 3.5, 3.5, 3.5, 3.5, 3.5,</a:t>
            </a:r>
            <a:br>
              <a:rPr lang="ru-RU" sz="2400"/>
            </a:br>
            <a:r>
              <a:rPr lang="ru-RU" sz="2400"/>
              <a:t>4, 4, 4, 4, 4.5, 4.5, 5, 5, 5, 5</a:t>
            </a:r>
            <a:br>
              <a:rPr lang="ru-RU" sz="2400"/>
            </a:br>
            <a:r>
              <a:rPr lang="ru-RU" sz="2400">
                <a:solidFill>
                  <a:srgbClr val="009900"/>
                </a:solidFill>
              </a:rPr>
              <a:t>Таблица частот</a:t>
            </a:r>
            <a:r>
              <a:rPr lang="ru-RU" sz="2800"/>
              <a:t/>
            </a:r>
            <a:br>
              <a:rPr lang="ru-RU" sz="2800"/>
            </a:br>
            <a:endParaRPr lang="ru-RU" sz="2800"/>
          </a:p>
        </p:txBody>
      </p:sp>
      <p:graphicFrame>
        <p:nvGraphicFramePr>
          <p:cNvPr id="4" name="Содержимое 3"/>
          <p:cNvGraphicFramePr>
            <a:graphicFrameLocks noGrp="1"/>
          </p:cNvGraphicFramePr>
          <p:nvPr>
            <p:ph idx="1"/>
          </p:nvPr>
        </p:nvGraphicFramePr>
        <p:xfrm>
          <a:off x="1774826" y="3573464"/>
          <a:ext cx="7561261" cy="1011237"/>
        </p:xfrm>
        <a:graphic>
          <a:graphicData uri="http://schemas.openxmlformats.org/drawingml/2006/table">
            <a:tbl>
              <a:tblPr firstRow="1" bandRow="1">
                <a:tableStyleId>{5C22544A-7EE6-4342-B048-85BDC9FD1C3A}</a:tableStyleId>
              </a:tblPr>
              <a:tblGrid>
                <a:gridCol w="1944325"/>
                <a:gridCol w="504084"/>
                <a:gridCol w="576096"/>
                <a:gridCol w="504084"/>
                <a:gridCol w="504084"/>
                <a:gridCol w="576096"/>
                <a:gridCol w="576096"/>
                <a:gridCol w="576096"/>
                <a:gridCol w="648108"/>
                <a:gridCol w="576096"/>
                <a:gridCol w="576096"/>
              </a:tblGrid>
              <a:tr h="640281">
                <a:tc>
                  <a:txBody>
                    <a:bodyPr/>
                    <a:lstStyle/>
                    <a:p>
                      <a:r>
                        <a:rPr lang="ru-RU" sz="1800" dirty="0" smtClean="0"/>
                        <a:t>К-во часов в неделю, ч.</a:t>
                      </a:r>
                      <a:endParaRPr lang="ru-RU" sz="1800" dirty="0"/>
                    </a:p>
                  </a:txBody>
                  <a:tcPr marL="91445" marR="91445" marT="45734" marB="45734"/>
                </a:tc>
                <a:tc>
                  <a:txBody>
                    <a:bodyPr/>
                    <a:lstStyle/>
                    <a:p>
                      <a:r>
                        <a:rPr lang="ru-RU" sz="1800" dirty="0" smtClean="0"/>
                        <a:t>0</a:t>
                      </a:r>
                      <a:endParaRPr lang="ru-RU" sz="1800" dirty="0"/>
                    </a:p>
                  </a:txBody>
                  <a:tcPr marL="91445" marR="91445" marT="45734" marB="45734"/>
                </a:tc>
                <a:tc>
                  <a:txBody>
                    <a:bodyPr/>
                    <a:lstStyle/>
                    <a:p>
                      <a:r>
                        <a:rPr lang="ru-RU" sz="1800" dirty="0" smtClean="0"/>
                        <a:t>1</a:t>
                      </a:r>
                      <a:endParaRPr lang="ru-RU" sz="1800" dirty="0"/>
                    </a:p>
                  </a:txBody>
                  <a:tcPr marL="91445" marR="91445" marT="45734" marB="45734"/>
                </a:tc>
                <a:tc>
                  <a:txBody>
                    <a:bodyPr/>
                    <a:lstStyle/>
                    <a:p>
                      <a:r>
                        <a:rPr lang="ru-RU" sz="1800" dirty="0" smtClean="0"/>
                        <a:t>1,5</a:t>
                      </a:r>
                      <a:endParaRPr lang="ru-RU" sz="1800" dirty="0"/>
                    </a:p>
                  </a:txBody>
                  <a:tcPr marL="91445" marR="91445" marT="45734" marB="45734"/>
                </a:tc>
                <a:tc>
                  <a:txBody>
                    <a:bodyPr/>
                    <a:lstStyle/>
                    <a:p>
                      <a:r>
                        <a:rPr lang="ru-RU" sz="1800" dirty="0" smtClean="0"/>
                        <a:t>2</a:t>
                      </a:r>
                      <a:endParaRPr lang="ru-RU" sz="1800" dirty="0"/>
                    </a:p>
                  </a:txBody>
                  <a:tcPr marL="91445" marR="91445" marT="45734" marB="45734"/>
                </a:tc>
                <a:tc>
                  <a:txBody>
                    <a:bodyPr/>
                    <a:lstStyle/>
                    <a:p>
                      <a:r>
                        <a:rPr lang="ru-RU" sz="1800" dirty="0" smtClean="0"/>
                        <a:t>2,5</a:t>
                      </a:r>
                      <a:endParaRPr lang="ru-RU" sz="1800" dirty="0"/>
                    </a:p>
                  </a:txBody>
                  <a:tcPr marL="91445" marR="91445" marT="45734" marB="45734"/>
                </a:tc>
                <a:tc>
                  <a:txBody>
                    <a:bodyPr/>
                    <a:lstStyle/>
                    <a:p>
                      <a:r>
                        <a:rPr lang="ru-RU" sz="1800" dirty="0" smtClean="0"/>
                        <a:t>3</a:t>
                      </a:r>
                      <a:endParaRPr lang="ru-RU" sz="1800" dirty="0"/>
                    </a:p>
                  </a:txBody>
                  <a:tcPr marL="91445" marR="91445" marT="45734" marB="45734"/>
                </a:tc>
                <a:tc>
                  <a:txBody>
                    <a:bodyPr/>
                    <a:lstStyle/>
                    <a:p>
                      <a:r>
                        <a:rPr lang="ru-RU" sz="1800" dirty="0" smtClean="0"/>
                        <a:t>3,5</a:t>
                      </a:r>
                      <a:endParaRPr lang="ru-RU" sz="1800" dirty="0"/>
                    </a:p>
                  </a:txBody>
                  <a:tcPr marL="91445" marR="91445" marT="45734" marB="45734"/>
                </a:tc>
                <a:tc>
                  <a:txBody>
                    <a:bodyPr/>
                    <a:lstStyle/>
                    <a:p>
                      <a:r>
                        <a:rPr lang="ru-RU" sz="1800" dirty="0" smtClean="0"/>
                        <a:t>4</a:t>
                      </a:r>
                      <a:endParaRPr lang="ru-RU" sz="1800" dirty="0"/>
                    </a:p>
                  </a:txBody>
                  <a:tcPr marL="91445" marR="91445" marT="45734" marB="45734"/>
                </a:tc>
                <a:tc>
                  <a:txBody>
                    <a:bodyPr/>
                    <a:lstStyle/>
                    <a:p>
                      <a:r>
                        <a:rPr lang="ru-RU" sz="1800" dirty="0" smtClean="0"/>
                        <a:t>4,5</a:t>
                      </a:r>
                      <a:endParaRPr lang="ru-RU" sz="1800" dirty="0"/>
                    </a:p>
                  </a:txBody>
                  <a:tcPr marL="91445" marR="91445" marT="45734" marB="45734"/>
                </a:tc>
                <a:tc>
                  <a:txBody>
                    <a:bodyPr/>
                    <a:lstStyle/>
                    <a:p>
                      <a:r>
                        <a:rPr lang="ru-RU" sz="1800" dirty="0" smtClean="0"/>
                        <a:t>5</a:t>
                      </a:r>
                      <a:endParaRPr lang="ru-RU" sz="1800" dirty="0"/>
                    </a:p>
                  </a:txBody>
                  <a:tcPr marL="91445" marR="91445" marT="45734" marB="45734"/>
                </a:tc>
              </a:tr>
              <a:tr h="370956">
                <a:tc>
                  <a:txBody>
                    <a:bodyPr/>
                    <a:lstStyle/>
                    <a:p>
                      <a:r>
                        <a:rPr lang="ru-RU" sz="1800" dirty="0" smtClean="0"/>
                        <a:t>Частота</a:t>
                      </a:r>
                      <a:endParaRPr lang="ru-RU" sz="1800" dirty="0"/>
                    </a:p>
                  </a:txBody>
                  <a:tcPr marL="91445" marR="91445" marT="45734" marB="45734"/>
                </a:tc>
                <a:tc>
                  <a:txBody>
                    <a:bodyPr/>
                    <a:lstStyle/>
                    <a:p>
                      <a:r>
                        <a:rPr lang="ru-RU" sz="1800" dirty="0" smtClean="0"/>
                        <a:t>6</a:t>
                      </a:r>
                      <a:endParaRPr lang="ru-RU" sz="1800" dirty="0"/>
                    </a:p>
                  </a:txBody>
                  <a:tcPr marL="91445" marR="91445" marT="45734" marB="45734"/>
                </a:tc>
                <a:tc>
                  <a:txBody>
                    <a:bodyPr/>
                    <a:lstStyle/>
                    <a:p>
                      <a:r>
                        <a:rPr lang="ru-RU" sz="1800" dirty="0" smtClean="0"/>
                        <a:t>2</a:t>
                      </a:r>
                      <a:endParaRPr lang="ru-RU" sz="1800" dirty="0"/>
                    </a:p>
                  </a:txBody>
                  <a:tcPr marL="91445" marR="91445" marT="45734" marB="45734"/>
                </a:tc>
                <a:tc>
                  <a:txBody>
                    <a:bodyPr/>
                    <a:lstStyle/>
                    <a:p>
                      <a:r>
                        <a:rPr lang="ru-RU" sz="1800" dirty="0" smtClean="0"/>
                        <a:t>2</a:t>
                      </a:r>
                      <a:endParaRPr lang="ru-RU" sz="1800" dirty="0"/>
                    </a:p>
                  </a:txBody>
                  <a:tcPr marL="91445" marR="91445" marT="45734" marB="45734"/>
                </a:tc>
                <a:tc>
                  <a:txBody>
                    <a:bodyPr/>
                    <a:lstStyle/>
                    <a:p>
                      <a:r>
                        <a:rPr lang="ru-RU" sz="1800" dirty="0" smtClean="0"/>
                        <a:t>6</a:t>
                      </a:r>
                      <a:endParaRPr lang="ru-RU" sz="1800" dirty="0"/>
                    </a:p>
                  </a:txBody>
                  <a:tcPr marL="91445" marR="91445" marT="45734" marB="45734"/>
                </a:tc>
                <a:tc>
                  <a:txBody>
                    <a:bodyPr/>
                    <a:lstStyle/>
                    <a:p>
                      <a:r>
                        <a:rPr lang="ru-RU" sz="1800" dirty="0" smtClean="0"/>
                        <a:t>5</a:t>
                      </a:r>
                      <a:endParaRPr lang="ru-RU" sz="1800" dirty="0"/>
                    </a:p>
                  </a:txBody>
                  <a:tcPr marL="91445" marR="91445" marT="45734" marB="45734"/>
                </a:tc>
                <a:tc>
                  <a:txBody>
                    <a:bodyPr/>
                    <a:lstStyle/>
                    <a:p>
                      <a:r>
                        <a:rPr lang="ru-RU" sz="1800" dirty="0" smtClean="0"/>
                        <a:t>4</a:t>
                      </a:r>
                      <a:endParaRPr lang="ru-RU" sz="1800" dirty="0"/>
                    </a:p>
                  </a:txBody>
                  <a:tcPr marL="91445" marR="91445" marT="45734" marB="45734"/>
                </a:tc>
                <a:tc>
                  <a:txBody>
                    <a:bodyPr/>
                    <a:lstStyle/>
                    <a:p>
                      <a:r>
                        <a:rPr lang="ru-RU" sz="1800" dirty="0" smtClean="0"/>
                        <a:t>5</a:t>
                      </a:r>
                      <a:endParaRPr lang="ru-RU" sz="1800" dirty="0"/>
                    </a:p>
                  </a:txBody>
                  <a:tcPr marL="91445" marR="91445" marT="45734" marB="45734"/>
                </a:tc>
                <a:tc>
                  <a:txBody>
                    <a:bodyPr/>
                    <a:lstStyle/>
                    <a:p>
                      <a:r>
                        <a:rPr lang="ru-RU" sz="1800" dirty="0" smtClean="0"/>
                        <a:t>4</a:t>
                      </a:r>
                      <a:endParaRPr lang="ru-RU" sz="1800" dirty="0"/>
                    </a:p>
                  </a:txBody>
                  <a:tcPr marL="91445" marR="91445" marT="45734" marB="45734"/>
                </a:tc>
                <a:tc>
                  <a:txBody>
                    <a:bodyPr/>
                    <a:lstStyle/>
                    <a:p>
                      <a:r>
                        <a:rPr lang="ru-RU" sz="1800" dirty="0" smtClean="0"/>
                        <a:t>2</a:t>
                      </a:r>
                      <a:endParaRPr lang="ru-RU" sz="1800" dirty="0"/>
                    </a:p>
                  </a:txBody>
                  <a:tcPr marL="91445" marR="91445" marT="45734" marB="45734"/>
                </a:tc>
                <a:tc>
                  <a:txBody>
                    <a:bodyPr/>
                    <a:lstStyle/>
                    <a:p>
                      <a:r>
                        <a:rPr lang="ru-RU" sz="1800" dirty="0" smtClean="0"/>
                        <a:t>4</a:t>
                      </a:r>
                      <a:endParaRPr lang="ru-RU" sz="1800" dirty="0"/>
                    </a:p>
                  </a:txBody>
                  <a:tcPr marL="91445" marR="91445" marT="45734" marB="45734"/>
                </a:tc>
              </a:tr>
            </a:tbl>
          </a:graphicData>
        </a:graphic>
      </p:graphicFrame>
      <p:sp>
        <p:nvSpPr>
          <p:cNvPr id="34857" name="Прямоугольник 4"/>
          <p:cNvSpPr>
            <a:spLocks noChangeArrowheads="1"/>
          </p:cNvSpPr>
          <p:nvPr/>
        </p:nvSpPr>
        <p:spPr bwMode="auto">
          <a:xfrm>
            <a:off x="1774826" y="4508501"/>
            <a:ext cx="8569325" cy="2308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ru-RU" sz="2400"/>
              <a:t>1) </a:t>
            </a:r>
            <a:r>
              <a:rPr lang="ru-RU" sz="2400">
                <a:solidFill>
                  <a:srgbClr val="009900"/>
                </a:solidFill>
              </a:rPr>
              <a:t>Среднее арифметическое.</a:t>
            </a:r>
            <a:r>
              <a:rPr lang="ru-RU" sz="2400"/>
              <a:t/>
            </a:r>
            <a:br>
              <a:rPr lang="ru-RU" sz="2400"/>
            </a:br>
            <a:r>
              <a:rPr lang="ru-RU" sz="2400"/>
              <a:t>(0*6+1*2+1.5*2+2*6+2.5*5+3*4+3.5*5+4*4+4.5*2+5*4):40=(0+2+3+12+12.5+12+17.5+16+9+20):40=104:40=2.6</a:t>
            </a:r>
            <a:br>
              <a:rPr lang="ru-RU" sz="2400"/>
            </a:br>
            <a:r>
              <a:rPr lang="ru-RU" sz="2400"/>
              <a:t> 2) </a:t>
            </a:r>
            <a:r>
              <a:rPr lang="ru-RU" sz="2400">
                <a:solidFill>
                  <a:srgbClr val="009900"/>
                </a:solidFill>
              </a:rPr>
              <a:t>Размах</a:t>
            </a:r>
            <a:r>
              <a:rPr lang="ru-RU" sz="2400"/>
              <a:t>. 5-0=5</a:t>
            </a:r>
            <a:br>
              <a:rPr lang="ru-RU" sz="2400"/>
            </a:br>
            <a:r>
              <a:rPr lang="ru-RU" sz="2400"/>
              <a:t>3) </a:t>
            </a:r>
            <a:r>
              <a:rPr lang="ru-RU" sz="2400">
                <a:solidFill>
                  <a:srgbClr val="009900"/>
                </a:solidFill>
              </a:rPr>
              <a:t>Мода</a:t>
            </a:r>
            <a:r>
              <a:rPr lang="ru-RU" sz="2400"/>
              <a:t>. Моды две:  0  и  2</a:t>
            </a:r>
            <a:br>
              <a:rPr lang="ru-RU" sz="2400"/>
            </a:br>
            <a:r>
              <a:rPr lang="ru-RU" sz="2400"/>
              <a:t>4) </a:t>
            </a:r>
            <a:r>
              <a:rPr lang="ru-RU" sz="2400">
                <a:solidFill>
                  <a:srgbClr val="009900"/>
                </a:solidFill>
              </a:rPr>
              <a:t>Медиана</a:t>
            </a:r>
            <a:r>
              <a:rPr lang="ru-RU" sz="2400"/>
              <a:t>. (2.5+2.5):2=2.5</a:t>
            </a:r>
          </a:p>
        </p:txBody>
      </p:sp>
    </p:spTree>
    <p:extLst>
      <p:ext uri="{BB962C8B-B14F-4D97-AF65-F5344CB8AC3E}">
        <p14:creationId xmlns:p14="http://schemas.microsoft.com/office/powerpoint/2010/main" xmlns="" val="124488704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Контур">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xmlns="" name="Circuit" id="{0AC2F7E7-15F5-431C-B2A2-456FE929F56C}" vid="{0911B802-464C-4241-8DD9-B60FF88E379F}"/>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TM04033919[[fn=Контур]]</Template>
  <TotalTime>1</TotalTime>
  <Words>2644</Words>
  <Application>Microsoft Office PowerPoint</Application>
  <PresentationFormat>Произвольный</PresentationFormat>
  <Paragraphs>481</Paragraphs>
  <Slides>33</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33</vt:i4>
      </vt:variant>
    </vt:vector>
  </HeadingPairs>
  <TitlesOfParts>
    <vt:vector size="34" baseType="lpstr">
      <vt:lpstr>Контур</vt:lpstr>
      <vt:lpstr>Алгебра 8  Сбор и группировка статистических данных   </vt:lpstr>
      <vt:lpstr>Сбор и группировка статистических данных</vt:lpstr>
      <vt:lpstr>Пример 1</vt:lpstr>
      <vt:lpstr>Пример 1</vt:lpstr>
      <vt:lpstr>Слайд 5</vt:lpstr>
      <vt:lpstr>Слайд 6</vt:lpstr>
      <vt:lpstr>Анализ статистических данных</vt:lpstr>
      <vt:lpstr>Таблица  частот по результатам тестирования восьмиклассников по математике</vt:lpstr>
      <vt:lpstr>Таблица  частот по результатам тестирования восьмиклассников по математике</vt:lpstr>
      <vt:lpstr>Таблица  частот по результатам тестирования восьмиклассников по математике</vt:lpstr>
      <vt:lpstr>Таблица  частот по результатам тестирования восьмиклассников по математике</vt:lpstr>
      <vt:lpstr>Таблица  частот по результатам тестирования восьмиклассников по математике</vt:lpstr>
      <vt:lpstr> Таблица относительных частот ряда</vt:lpstr>
      <vt:lpstr>интервальный ряд</vt:lpstr>
      <vt:lpstr>Пример интервального ряда  Пусть, например, на партии из 50 электроламп изучали продолжительность их горения (в часах). По результатам составили такую таблицу: </vt:lpstr>
      <vt:lpstr>Пример интервального ряда Пользуясь составленной таблицей, найдем среднюю продолжительность горения. Для этого составим новую таблицу частот, заменив каждый интервал числом, которое является его серединой  </vt:lpstr>
      <vt:lpstr>средняя продолжительность горения  (100 • 1 + 300 • 3 + 500 • 5 + 700 • 9 + 900 • 16 + 1100 • 9 + 1300 • 5 + 1500*2): 50 ~ 870 (с точностью до десятков). Значит, средняя продолжительность горения электроламп приближенно равна 870 ч</vt:lpstr>
      <vt:lpstr>Выборочное исследование</vt:lpstr>
      <vt:lpstr>Выборочное исследование</vt:lpstr>
      <vt:lpstr>Выборочное исследование</vt:lpstr>
      <vt:lpstr>Выборочное исследование</vt:lpstr>
      <vt:lpstr> Решение упражнений по теме: «Сбор и группировка данных»</vt:lpstr>
      <vt:lpstr>Упражнения</vt:lpstr>
      <vt:lpstr>Упражнения</vt:lpstr>
      <vt:lpstr>  Упражнения   </vt:lpstr>
      <vt:lpstr>  Упражнения   </vt:lpstr>
      <vt:lpstr>Упражнения</vt:lpstr>
      <vt:lpstr>№ 1029  5,  1,5,   0,   2,5,   1,   0,   0,   2,   2,5,   3,5, 4,   5,   3,5,   2,5,   0,   1,5,   4,5,   3,   3,   5, 3,5,   4,   3,5,   3,   2,5,   2,   1,   2,   2,   4,5, 4,   3,5,   2,   5,   4,   2,   2,5,   0,   0,   3. Представьте этот ряд данных в виде таблицы частот. Решение. Упорядоченный ряд 0, 0, 0, 0, 0, 0, 1, 1, 1.5, 1.5,  2, 2, 2, 2, 2, 2, 2.5, 2.5, 2.5, 2.5, 2.5, 3, 3, 3, 3, 3.5, 3.5, 3.5, 3.5, 3.5, 4, 4, 4, 4, 4.5, 4.5, 5, 5, 5, 5  </vt:lpstr>
      <vt:lpstr>№ 1029 Решение(Продолжение) Представьте этот ряд  данных в виде таблицы частот. Найдите среднее арифметическое, размах, моду и медиану ряда. 0, 0, 0, 0, 0, 0, 1, 1, 1.5, 1.5,  2, 2, 2, 2, 2, 2, 2.5, 2.5, 2.5, 2.5, 2.5, 3, 3, 3, 3, 3.5, 3.5, 3.5, 3.5, 3.5, 4, 4, 4, 4, 4.5, 4.5, 5, 5, 5, 5 Таблица частот    1) Среднее арифметическое. (0*6+1*2+1.5*2+2*6+2.5*5+3*4+3.5*5+4*4+4.5*2+5*4):40=(0+2+3+12+12.5+12+17.5+16+9+20):40=104:40=2.6 </vt:lpstr>
      <vt:lpstr>№ 1029 Решение (продолжение 1)  Представьте этот ряд данных в виде таблицы частот. 0, 0, 0, 0, 0, 0, 1, 1, 1.5, 1.5,  2, 2, 2, 2, 2, 2, 2.5, 2.5, 2.5, 2.5, 2.5, 3, 3, 3, 3, 3.5, 3.5, 3.5, 3.5, 3.5, 4, 4, 4, 4, 4.5, 4.5, 5, 5, 5, 5.  Таблица частот    2) Размах. 5-0=5 </vt:lpstr>
      <vt:lpstr> № 1029 Решение (продолжение 2)  Представьте этот ряд данных в виде таблицы частот.  0, 0, 0, 0, 0, 0, 1, 1, 1.5, 1.5,  2, 2, 2, 2, 2, 2, 2.5, 2.5, 2.5, 2.5, 2.5, 3, 3, 3, 3, 3.5, 3.5, 3.5, 3.5, 3.5, 4, 4, 4, 4, 4.5, 4.5, 5, 5, 5, 5  Таблица частот     3) Мода. Моды две:  0  и  2 </vt:lpstr>
      <vt:lpstr>№ 1029 Решение (Продолжение 3) Представьте этот ряд данных в виде таблицы частот. 0, 0, 0, 0, 0, 0, 1, 1, 1.5, 1.5,  2, 2, 2, 2, 2, 2, 2.5, 2.5, 2.5, 2.5, 2.5, 3, 3, 3, 3, 3.5, 3.5, 3.5, 3.5, 3.5, 4, 4, 4, 4, 4.5, 4.5, 5, 5, 5, 5  Таблица частот     4) Медиана. (2.5+2.5):2=2.5</vt:lpstr>
      <vt:lpstr>№ 1029 Решение (Образец записи решения в тетради  ученика)  Представьте этот ряд  данных в виде таблицы частот. Упорядоченный ряд 0, 0, 0, 0, 0, 0, 1, 1, 1.5, 1.5,  2, 2, 2, 2, 2, 2, 2.5, 2.5, 2.5, 2.5, 2.5, 3, 3, 3, 3, 3.5, 3.5, 3.5, 3.5, 3.5, 4, 4, 4, 4, 4.5, 4.5, 5, 5, 5, 5 Таблица частот </vt:lpstr>
    </vt:vector>
  </TitlesOfParts>
  <Company>SPecialiST RePack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Алгебра 8  Сбор и группировка статистических данных   </dc:title>
  <dc:creator>Фоминовы</dc:creator>
  <cp:lastModifiedBy>приемная</cp:lastModifiedBy>
  <cp:revision>1</cp:revision>
  <dcterms:created xsi:type="dcterms:W3CDTF">2017-07-27T08:39:32Z</dcterms:created>
  <dcterms:modified xsi:type="dcterms:W3CDTF">2017-09-04T04:56:33Z</dcterms:modified>
</cp:coreProperties>
</file>